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08" r:id="rId2"/>
  </p:sldMasterIdLst>
  <p:notesMasterIdLst>
    <p:notesMasterId r:id="rId19"/>
  </p:notesMasterIdLst>
  <p:sldIdLst>
    <p:sldId id="337" r:id="rId3"/>
    <p:sldId id="347" r:id="rId4"/>
    <p:sldId id="345" r:id="rId5"/>
    <p:sldId id="344" r:id="rId6"/>
    <p:sldId id="334" r:id="rId7"/>
    <p:sldId id="335" r:id="rId8"/>
    <p:sldId id="331" r:id="rId9"/>
    <p:sldId id="351" r:id="rId10"/>
    <p:sldId id="349" r:id="rId11"/>
    <p:sldId id="350" r:id="rId12"/>
    <p:sldId id="352" r:id="rId13"/>
    <p:sldId id="348" r:id="rId14"/>
    <p:sldId id="341" r:id="rId15"/>
    <p:sldId id="338" r:id="rId16"/>
    <p:sldId id="342" r:id="rId17"/>
    <p:sldId id="339" r:id="rId1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1pPr>
    <a:lvl2pPr marL="4540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2pPr>
    <a:lvl3pPr marL="9112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3pPr>
    <a:lvl4pPr marL="13684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4pPr>
    <a:lvl5pPr marL="18256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nton McHenry"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8" autoAdjust="0"/>
    <p:restoredTop sz="95752" autoAdjust="0"/>
  </p:normalViewPr>
  <p:slideViewPr>
    <p:cSldViewPr>
      <p:cViewPr varScale="1">
        <p:scale>
          <a:sx n="103" d="100"/>
          <a:sy n="103" d="100"/>
        </p:scale>
        <p:origin x="-97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interSettings" Target="printerSettings/printerSettings1.bin"/><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6" charset="0"/>
                <a:ea typeface="+mn-ea"/>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F64A281-F7E2-4F2F-82F2-4B3CA2B37A65}" type="slidenum">
              <a:rPr lang="en-US" altLang="en-US"/>
              <a:pPr>
                <a:defRPr/>
              </a:pPr>
              <a:t>‹#›</a:t>
            </a:fld>
            <a:endParaRPr lang="en-US" altLang="en-US"/>
          </a:p>
        </p:txBody>
      </p:sp>
    </p:spTree>
    <p:extLst>
      <p:ext uri="{BB962C8B-B14F-4D97-AF65-F5344CB8AC3E}">
        <p14:creationId xmlns:p14="http://schemas.microsoft.com/office/powerpoint/2010/main" val="3166790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charset="-128"/>
        <a:cs typeface="ＭＳ Ｐゴシック" charset="-128"/>
      </a:defRPr>
    </a:lvl1pPr>
    <a:lvl2pPr marL="4540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12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684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56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5397" algn="l" defTabSz="457080" rtl="0" eaLnBrk="1" latinLnBrk="0" hangingPunct="1">
      <a:defRPr sz="1200" kern="1200">
        <a:solidFill>
          <a:schemeClr val="tx1"/>
        </a:solidFill>
        <a:latin typeface="+mn-lt"/>
        <a:ea typeface="+mn-ea"/>
        <a:cs typeface="+mn-cs"/>
      </a:defRPr>
    </a:lvl6pPr>
    <a:lvl7pPr marL="2742475" algn="l" defTabSz="457080" rtl="0" eaLnBrk="1" latinLnBrk="0" hangingPunct="1">
      <a:defRPr sz="1200" kern="1200">
        <a:solidFill>
          <a:schemeClr val="tx1"/>
        </a:solidFill>
        <a:latin typeface="+mn-lt"/>
        <a:ea typeface="+mn-ea"/>
        <a:cs typeface="+mn-cs"/>
      </a:defRPr>
    </a:lvl7pPr>
    <a:lvl8pPr marL="3199555" algn="l" defTabSz="457080" rtl="0" eaLnBrk="1" latinLnBrk="0" hangingPunct="1">
      <a:defRPr sz="1200" kern="1200">
        <a:solidFill>
          <a:schemeClr val="tx1"/>
        </a:solidFill>
        <a:latin typeface="+mn-lt"/>
        <a:ea typeface="+mn-ea"/>
        <a:cs typeface="+mn-cs"/>
      </a:defRPr>
    </a:lvl8pPr>
    <a:lvl9pPr marL="3656635" algn="l" defTabSz="457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FBBF0CF-E9E0-4085-B378-44B92F8C35E1}" type="slidenum">
              <a:rPr lang="en-US" smtClean="0">
                <a:solidFill>
                  <a:prstClr val="black"/>
                </a:solidFill>
              </a:rPr>
              <a:pPr/>
              <a:t>1</a:t>
            </a:fld>
            <a:endParaRPr lang="en-US">
              <a:solidFill>
                <a:prstClr val="black"/>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a:t>
            </a:r>
            <a:r>
              <a:rPr lang="en-US" baseline="0" dirty="0" smtClean="0"/>
              <a:t> show here the architecture of the Brown Dog services:  </a:t>
            </a:r>
            <a:r>
              <a:rPr lang="en-US" baseline="0" dirty="0" err="1" smtClean="0"/>
              <a:t>i</a:t>
            </a:r>
            <a:r>
              <a:rPr lang="en-US" baseline="0" dirty="0" smtClean="0"/>
              <a:t>) The DTS is built on  top of the </a:t>
            </a:r>
            <a:r>
              <a:rPr lang="en-US" baseline="0" dirty="0" err="1" smtClean="0"/>
              <a:t>Clowder</a:t>
            </a:r>
            <a:r>
              <a:rPr lang="en-US" baseline="0" dirty="0" smtClean="0"/>
              <a:t> framework which is a web-based content management system. Using the DTS REST API, a user can upload a file/dataset or </a:t>
            </a:r>
            <a:r>
              <a:rPr lang="en-US" baseline="0" dirty="0" err="1" smtClean="0"/>
              <a:t>url</a:t>
            </a:r>
            <a:r>
              <a:rPr lang="en-US" baseline="0" dirty="0" smtClean="0"/>
              <a:t> to a file to the DTS. This triggers specific extractors based on appropriate MIME types, for extraction of metadata, signatures or any derived product from the file’s content. Inside DTS, there is a distributed messaging bus, </a:t>
            </a:r>
            <a:r>
              <a:rPr lang="en-US" baseline="0" dirty="0" err="1" smtClean="0"/>
              <a:t>RabbitMQ</a:t>
            </a:r>
            <a:r>
              <a:rPr lang="en-US" baseline="0" dirty="0" smtClean="0"/>
              <a:t>, which reliably distribute and manage job execution by placing messages in a queue for each extractor, and removing them when job done.  Extractors listens to the </a:t>
            </a:r>
            <a:r>
              <a:rPr lang="en-US" baseline="0" dirty="0" err="1" smtClean="0"/>
              <a:t>RabbitMQ</a:t>
            </a:r>
            <a:r>
              <a:rPr lang="en-US" baseline="0" dirty="0" smtClean="0"/>
              <a:t> for new messages for extraction. It saves all input files, dataset and outputs in </a:t>
            </a:r>
            <a:r>
              <a:rPr lang="en-US" baseline="0" dirty="0" err="1" smtClean="0"/>
              <a:t>MongoDB</a:t>
            </a:r>
            <a:r>
              <a:rPr lang="en-US" baseline="0" dirty="0" smtClean="0"/>
              <a:t>. Extractors can be written in any language as longs as it can communicate with </a:t>
            </a:r>
            <a:r>
              <a:rPr lang="en-US" baseline="0" dirty="0" err="1" smtClean="0"/>
              <a:t>RabbitMQ</a:t>
            </a:r>
            <a:r>
              <a:rPr lang="en-US" baseline="0" dirty="0" smtClean="0"/>
              <a:t> and </a:t>
            </a:r>
            <a:r>
              <a:rPr lang="en-US" baseline="0" dirty="0" err="1" smtClean="0"/>
              <a:t>Clowder</a:t>
            </a:r>
            <a:r>
              <a:rPr lang="en-US" baseline="0" dirty="0" smtClean="0"/>
              <a:t> REST interface via HTTP – Java, Python, </a:t>
            </a:r>
            <a:r>
              <a:rPr lang="en-US" baseline="0" dirty="0" err="1" smtClean="0"/>
              <a:t>Scala</a:t>
            </a:r>
            <a:r>
              <a:rPr lang="en-US" baseline="0" dirty="0" smtClean="0"/>
              <a:t>, C/C++. Extractors are deployed within  distributed cloud environment.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Data Access Proxy,  It is built on top of the Polyglot framework and provides REST API allowing users and applications to use its conversion capabilities. One of the key component is Software Server which hosts one or more applications. It uses light weight wrapper script to automate specific functionalities within the application and then provide access to it via a consistent REST API.  Software Server listens a </a:t>
            </a:r>
            <a:r>
              <a:rPr lang="en-US" baseline="0" dirty="0" err="1" smtClean="0"/>
              <a:t>RabbitMQ</a:t>
            </a:r>
            <a:r>
              <a:rPr lang="en-US" baseline="0" dirty="0" smtClean="0"/>
              <a:t> bus for any conversion jobs and has a queue for each software it controls. DAP polyglot head node monitors the </a:t>
            </a:r>
            <a:r>
              <a:rPr lang="en-US" baseline="0" dirty="0" err="1" smtClean="0"/>
              <a:t>RabbitMQ</a:t>
            </a:r>
            <a:r>
              <a:rPr lang="en-US" baseline="0" dirty="0" smtClean="0"/>
              <a:t> bus and queries for all available Software Servers and the software’s input and output formats it supports. It constructs a </a:t>
            </a:r>
            <a:r>
              <a:rPr lang="en-US" baseline="0" dirty="0" err="1" smtClean="0"/>
              <a:t>Input/Output</a:t>
            </a:r>
            <a:r>
              <a:rPr lang="en-US" baseline="0" dirty="0" smtClean="0"/>
              <a:t> graph, finds the shortest conversion path between specific input and output format and allow SS to do the conversion.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C519A8EE-0B45-4CE1-9004-F809DC330CE8}"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120500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5638800"/>
            <a:ext cx="2667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p:cNvSpPr txBox="1">
            <a:spLocks/>
          </p:cNvSpPr>
          <p:nvPr userDrawn="1"/>
        </p:nvSpPr>
        <p:spPr bwMode="auto">
          <a:xfrm>
            <a:off x="4876800" y="6248400"/>
            <a:ext cx="4114800" cy="473075"/>
          </a:xfrm>
          <a:prstGeom prst="rect">
            <a:avLst/>
          </a:prstGeom>
          <a:noFill/>
          <a:ln>
            <a:noFill/>
          </a:ln>
          <a:extLst/>
        </p:spPr>
        <p:txBody>
          <a:bodyPr lIns="91415" tIns="45708" rIns="91415" bIns="45708"/>
          <a:lstStyle>
            <a:lvl1pPr eaLnBrk="0" hangingPunct="0">
              <a:defRPr sz="2400">
                <a:solidFill>
                  <a:schemeClr val="tx1"/>
                </a:solidFill>
                <a:latin typeface="Arial" panose="020B0604020202020204" pitchFamily="34" charset="0"/>
                <a:ea typeface="ＭＳ Ｐゴシック" charset="-128"/>
              </a:defRPr>
            </a:lvl1pPr>
            <a:lvl2pPr marL="742950" indent="-285750" eaLnBrk="0" hangingPunct="0">
              <a:defRPr sz="2400">
                <a:solidFill>
                  <a:schemeClr val="tx1"/>
                </a:solidFill>
                <a:latin typeface="Arial" panose="020B0604020202020204" pitchFamily="34" charset="0"/>
                <a:ea typeface="ＭＳ Ｐゴシック" charset="-128"/>
              </a:defRPr>
            </a:lvl2pPr>
            <a:lvl3pPr marL="1143000" indent="-228600" eaLnBrk="0" hangingPunct="0">
              <a:defRPr sz="2400">
                <a:solidFill>
                  <a:schemeClr val="tx1"/>
                </a:solidFill>
                <a:latin typeface="Arial" panose="020B0604020202020204" pitchFamily="34" charset="0"/>
                <a:ea typeface="ＭＳ Ｐゴシック" charset="-128"/>
              </a:defRPr>
            </a:lvl3pPr>
            <a:lvl4pPr marL="1600200" indent="-228600" eaLnBrk="0" hangingPunct="0">
              <a:defRPr sz="2400">
                <a:solidFill>
                  <a:schemeClr val="tx1"/>
                </a:solidFill>
                <a:latin typeface="Arial" panose="020B0604020202020204" pitchFamily="34" charset="0"/>
                <a:ea typeface="ＭＳ Ｐゴシック" charset="-128"/>
              </a:defRPr>
            </a:lvl4pPr>
            <a:lvl5pPr marL="2057400" indent="-228600" eaLnBrk="0" hangingPunct="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defRPr/>
            </a:pPr>
            <a:r>
              <a:rPr lang="en-US" altLang="en-US" sz="1200" dirty="0">
                <a:solidFill>
                  <a:schemeClr val="bg1"/>
                </a:solidFill>
                <a:cs typeface="Arial" panose="020B0604020202020204" pitchFamily="34" charset="0"/>
              </a:rPr>
              <a:t>National Center for Supercomputing Applications</a:t>
            </a:r>
          </a:p>
          <a:p>
            <a:pPr eaLnBrk="1" hangingPunct="1">
              <a:defRPr/>
            </a:pPr>
            <a:r>
              <a:rPr lang="en-US" altLang="en-US" sz="1200" dirty="0">
                <a:solidFill>
                  <a:schemeClr val="bg1"/>
                </a:solidFill>
                <a:cs typeface="Arial" panose="020B0604020202020204" pitchFamily="34" charset="0"/>
              </a:rPr>
              <a:t>University of Illinois at Urbana–Champaign</a:t>
            </a:r>
          </a:p>
        </p:txBody>
      </p:sp>
      <p:sp>
        <p:nvSpPr>
          <p:cNvPr id="8" name="Rectangle 4"/>
          <p:cNvSpPr>
            <a:spLocks noGrp="1" noChangeArrowheads="1"/>
          </p:cNvSpPr>
          <p:nvPr>
            <p:ph type="ctrTitle"/>
          </p:nvPr>
        </p:nvSpPr>
        <p:spPr>
          <a:xfrm>
            <a:off x="2362200" y="13716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2362200" y="2286000"/>
            <a:ext cx="5181600" cy="2590800"/>
          </a:xfrm>
        </p:spPr>
        <p:txBody>
          <a:bodyPr/>
          <a:lstStyle>
            <a:lvl1pPr marL="0" indent="0">
              <a:buNone/>
              <a:defRPr sz="2000">
                <a:solidFill>
                  <a:schemeClr val="bg1"/>
                </a:solidFill>
              </a:defRPr>
            </a:lvl1pPr>
          </a:lstStyle>
          <a:p>
            <a:r>
              <a:rPr lang="en-US" dirty="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a:t>www.parallel.illinois.edu</a:t>
            </a:r>
            <a:endParaRPr lang="en-US" dirty="0"/>
          </a:p>
          <a:p>
            <a:endParaRPr lang="en-US" dirty="0"/>
          </a:p>
        </p:txBody>
      </p:sp>
    </p:spTree>
    <p:extLst>
      <p:ext uri="{BB962C8B-B14F-4D97-AF65-F5344CB8AC3E}">
        <p14:creationId xmlns:p14="http://schemas.microsoft.com/office/powerpoint/2010/main" val="2961271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40819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03835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0" y="6164124"/>
            <a:ext cx="1219200" cy="55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Grp="1" noChangeArrowheads="1"/>
          </p:cNvSpPr>
          <p:nvPr>
            <p:ph type="ctrTitle"/>
          </p:nvPr>
        </p:nvSpPr>
        <p:spPr>
          <a:xfrm>
            <a:off x="3429000" y="9144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3429000" y="1828800"/>
            <a:ext cx="5181600" cy="2590800"/>
          </a:xfrm>
        </p:spPr>
        <p:txBody>
          <a:bodyPr/>
          <a:lstStyle>
            <a:lvl1pPr marL="0" indent="0">
              <a:buNone/>
              <a:defRPr sz="2000"/>
            </a:lvl1pPr>
          </a:lstStyle>
          <a:p>
            <a:r>
              <a:rPr lang="en-US" dirty="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a:t>www.parallel.illinois.edu</a:t>
            </a:r>
            <a:endParaRPr lang="en-US" dirty="0"/>
          </a:p>
          <a:p>
            <a:endParaRPr lang="en-US" dirty="0"/>
          </a:p>
        </p:txBody>
      </p:sp>
    </p:spTree>
    <p:extLst>
      <p:ext uri="{BB962C8B-B14F-4D97-AF65-F5344CB8AC3E}">
        <p14:creationId xmlns:p14="http://schemas.microsoft.com/office/powerpoint/2010/main" val="3973625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0249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a:t>Click to edit Master text styles</a:t>
            </a:r>
          </a:p>
        </p:txBody>
      </p:sp>
    </p:spTree>
    <p:extLst>
      <p:ext uri="{BB962C8B-B14F-4D97-AF65-F5344CB8AC3E}">
        <p14:creationId xmlns:p14="http://schemas.microsoft.com/office/powerpoint/2010/main" val="2578092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6028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606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49091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48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a:t>Click to edit Master text styles</a:t>
            </a:r>
          </a:p>
        </p:txBody>
      </p:sp>
    </p:spTree>
    <p:extLst>
      <p:ext uri="{BB962C8B-B14F-4D97-AF65-F5344CB8AC3E}">
        <p14:creationId xmlns:p14="http://schemas.microsoft.com/office/powerpoint/2010/main" val="213330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098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a:t>Click to edit Master text styles</a:t>
            </a:r>
          </a:p>
        </p:txBody>
      </p:sp>
    </p:spTree>
    <p:extLst>
      <p:ext uri="{BB962C8B-B14F-4D97-AF65-F5344CB8AC3E}">
        <p14:creationId xmlns:p14="http://schemas.microsoft.com/office/powerpoint/2010/main" val="4038958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777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378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a:t>Click to edit Master text styles</a:t>
            </a:r>
          </a:p>
        </p:txBody>
      </p:sp>
    </p:spTree>
    <p:extLst>
      <p:ext uri="{BB962C8B-B14F-4D97-AF65-F5344CB8AC3E}">
        <p14:creationId xmlns:p14="http://schemas.microsoft.com/office/powerpoint/2010/main" val="279834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7466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53755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3303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4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06288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39515320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a:p>
            <a:pPr lvl="4"/>
            <a:endParaRPr lang="en-US" altLang="en-US"/>
          </a:p>
        </p:txBody>
      </p:sp>
    </p:spTree>
  </p:cSld>
  <p:clrMap bg1="lt1" tx1="dk1" bg2="lt2" tx2="dk2" accent1="accent1" accent2="accent2" accent3="accent3" accent4="accent4" accent5="accent5" accent6="accent6" hlink="hlink" folHlink="folHlink"/>
  <p:sldLayoutIdLst>
    <p:sldLayoutId id="2147484207"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a:p>
            <a:pPr lvl="4"/>
            <a:endParaRPr lang="en-US" altLang="en-US"/>
          </a:p>
        </p:txBody>
      </p:sp>
    </p:spTree>
    <p:extLst>
      <p:ext uri="{BB962C8B-B14F-4D97-AF65-F5344CB8AC3E}">
        <p14:creationId xmlns:p14="http://schemas.microsoft.com/office/powerpoint/2010/main" val="3985913263"/>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jpg"/><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533400" y="1371600"/>
            <a:ext cx="4572000" cy="2438400"/>
          </a:xfrm>
        </p:spPr>
        <p:txBody>
          <a:bodyPr/>
          <a:lstStyle/>
          <a:p>
            <a:pPr eaLnBrk="1" hangingPunct="1">
              <a:spcAft>
                <a:spcPts val="600"/>
              </a:spcAft>
            </a:pPr>
            <a:r>
              <a:rPr lang="en-US" sz="4000" dirty="0">
                <a:effectLst>
                  <a:outerShdw blurRad="38100" dist="38100" dir="2700000" algn="tl">
                    <a:srgbClr val="000000">
                      <a:alpha val="43137"/>
                    </a:srgbClr>
                  </a:outerShdw>
                </a:effectLst>
              </a:rPr>
              <a:t>DIBBs Brown Dog </a:t>
            </a:r>
            <a:br>
              <a:rPr lang="en-US" sz="4000"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sz="3200" i="1" dirty="0">
                <a:effectLst>
                  <a:outerShdw blurRad="38100" dist="38100" dir="2700000" algn="tl">
                    <a:srgbClr val="000000">
                      <a:alpha val="43137"/>
                    </a:srgbClr>
                  </a:outerShdw>
                </a:effectLst>
              </a:rPr>
              <a:t>Conversions</a:t>
            </a:r>
            <a:endParaRPr lang="en-US" sz="3200" b="0" i="1" dirty="0">
              <a:effectLst>
                <a:outerShdw blurRad="38100" dist="38100" dir="2700000" algn="tl">
                  <a:srgbClr val="000000">
                    <a:alpha val="43137"/>
                  </a:srgbClr>
                </a:outerShdw>
              </a:effectLst>
            </a:endParaRPr>
          </a:p>
        </p:txBody>
      </p:sp>
      <p:pic>
        <p:nvPicPr>
          <p:cNvPr id="7" name="Picture 7" descr="C:\Users\kmchenry\Files\Documents\ISDA\Images\Logos\Misc\BU_rgb.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75" y="6217750"/>
            <a:ext cx="990600" cy="44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md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6248400"/>
            <a:ext cx="2590800" cy="422205"/>
          </a:xfrm>
          <a:prstGeom prst="rect">
            <a:avLst/>
          </a:prstGeom>
          <a:noFill/>
        </p:spPr>
      </p:pic>
      <p:pic>
        <p:nvPicPr>
          <p:cNvPr id="3" name="Picture 2" descr="BD3a_3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838200"/>
            <a:ext cx="2971800" cy="2802252"/>
          </a:xfrm>
          <a:prstGeom prst="rect">
            <a:avLst/>
          </a:prstGeom>
        </p:spPr>
      </p:pic>
      <p:pic>
        <p:nvPicPr>
          <p:cNvPr id="2" name="Picture 1" descr="SMUlogowWordmarkRB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9400" y="6221566"/>
            <a:ext cx="1371600" cy="444295"/>
          </a:xfrm>
          <a:prstGeom prst="rect">
            <a:avLst/>
          </a:prstGeom>
        </p:spPr>
      </p:pic>
    </p:spTree>
    <p:extLst>
      <p:ext uri="{BB962C8B-B14F-4D97-AF65-F5344CB8AC3E}">
        <p14:creationId xmlns:p14="http://schemas.microsoft.com/office/powerpoint/2010/main" val="4925910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nvert5.tiff"/>
          <p:cNvPicPr>
            <a:picLocks noGrp="1" noChangeAspect="1"/>
          </p:cNvPicPr>
          <p:nvPr>
            <p:ph idx="1"/>
          </p:nvPr>
        </p:nvPicPr>
        <p:blipFill>
          <a:blip r:embed="rId2">
            <a:extLst>
              <a:ext uri="{28A0092B-C50C-407E-A947-70E740481C1C}">
                <a14:useLocalDpi xmlns:a14="http://schemas.microsoft.com/office/drawing/2010/main" val="0"/>
              </a:ext>
            </a:extLst>
          </a:blip>
          <a:srcRect l="-22979" r="-22979"/>
          <a:stretch>
            <a:fillRect/>
          </a:stretch>
        </p:blipFill>
        <p:spPr>
          <a:xfrm>
            <a:off x="-489155" y="838200"/>
            <a:ext cx="10220632" cy="5867400"/>
          </a:xfrm>
        </p:spPr>
      </p:pic>
      <p:sp>
        <p:nvSpPr>
          <p:cNvPr id="9" name="Line Callout 1 8"/>
          <p:cNvSpPr/>
          <p:nvPr/>
        </p:nvSpPr>
        <p:spPr>
          <a:xfrm>
            <a:off x="1828800" y="1295400"/>
            <a:ext cx="6858000" cy="533400"/>
          </a:xfrm>
          <a:prstGeom prst="borderCallout1">
            <a:avLst>
              <a:gd name="adj1" fmla="val 98119"/>
              <a:gd name="adj2" fmla="val -1003"/>
              <a:gd name="adj3" fmla="val 367969"/>
              <a:gd name="adj4" fmla="val -4578"/>
            </a:avLst>
          </a:prstGeom>
          <a:solidFill>
            <a:srgbClr val="008000"/>
          </a:solid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outputs = </a:t>
            </a:r>
            <a:r>
              <a:rPr lang="en-US" dirty="0" err="1"/>
              <a:t>bd.outputs</a:t>
            </a:r>
            <a:r>
              <a:rPr lang="en-US" dirty="0"/>
              <a:t>(</a:t>
            </a:r>
            <a:r>
              <a:rPr lang="en-US" dirty="0" err="1"/>
              <a:t>bds</a:t>
            </a:r>
            <a:r>
              <a:rPr lang="en-US" dirty="0"/>
              <a:t>, </a:t>
            </a:r>
            <a:r>
              <a:rPr lang="en-US" dirty="0" err="1"/>
              <a:t>input_format</a:t>
            </a:r>
            <a:r>
              <a:rPr lang="en-US" dirty="0"/>
              <a:t>, token)</a:t>
            </a:r>
          </a:p>
        </p:txBody>
      </p:sp>
      <p:sp>
        <p:nvSpPr>
          <p:cNvPr id="2" name="Title 1"/>
          <p:cNvSpPr>
            <a:spLocks noGrp="1"/>
          </p:cNvSpPr>
          <p:nvPr>
            <p:ph type="title"/>
          </p:nvPr>
        </p:nvSpPr>
        <p:spPr>
          <a:xfrm>
            <a:off x="457200" y="274638"/>
            <a:ext cx="8229600" cy="487362"/>
          </a:xfrm>
        </p:spPr>
        <p:txBody>
          <a:bodyPr/>
          <a:lstStyle/>
          <a:p>
            <a:pPr algn="ctr"/>
            <a:r>
              <a:rPr lang="en-US" dirty="0" smtClean="0"/>
              <a:t>Hands On 3 – Main Loop</a:t>
            </a:r>
            <a:endParaRPr lang="en-US" dirty="0"/>
          </a:p>
        </p:txBody>
      </p:sp>
      <p:sp>
        <p:nvSpPr>
          <p:cNvPr id="5" name="Line Callout 1 4"/>
          <p:cNvSpPr/>
          <p:nvPr/>
        </p:nvSpPr>
        <p:spPr>
          <a:xfrm>
            <a:off x="3124200" y="3886200"/>
            <a:ext cx="5943600" cy="1600200"/>
          </a:xfrm>
          <a:prstGeom prst="borderCallout1">
            <a:avLst>
              <a:gd name="adj1" fmla="val -1092"/>
              <a:gd name="adj2" fmla="val -988"/>
              <a:gd name="adj3" fmla="val -37143"/>
              <a:gd name="adj4" fmla="val -27427"/>
            </a:avLst>
          </a:prstGeom>
          <a:solidFill>
            <a:srgbClr val="FF0000"/>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smtClean="0"/>
              <a:t>Add one line of code that gets all available outputs for the input file type.</a:t>
            </a:r>
          </a:p>
          <a:p>
            <a:pPr algn="just"/>
            <a:endParaRPr lang="en-US" dirty="0" smtClean="0"/>
          </a:p>
          <a:p>
            <a:pPr algn="just"/>
            <a:r>
              <a:rPr lang="en-US" dirty="0" smtClean="0"/>
              <a:t>Hint: use </a:t>
            </a:r>
            <a:r>
              <a:rPr lang="en-US" dirty="0" err="1" smtClean="0"/>
              <a:t>bd.outputs</a:t>
            </a:r>
            <a:r>
              <a:rPr lang="en-US" dirty="0" smtClean="0"/>
              <a:t>(</a:t>
            </a:r>
            <a:r>
              <a:rPr lang="en-US" dirty="0" err="1" smtClean="0"/>
              <a:t>args</a:t>
            </a:r>
            <a:r>
              <a:rPr lang="en-US" dirty="0" smtClean="0"/>
              <a:t>)</a:t>
            </a:r>
            <a:endParaRPr lang="en-US" dirty="0"/>
          </a:p>
        </p:txBody>
      </p:sp>
      <p:sp>
        <p:nvSpPr>
          <p:cNvPr id="8" name="Line Callout 1 7"/>
          <p:cNvSpPr/>
          <p:nvPr/>
        </p:nvSpPr>
        <p:spPr>
          <a:xfrm>
            <a:off x="1600200" y="990600"/>
            <a:ext cx="7543800" cy="2209800"/>
          </a:xfrm>
          <a:prstGeom prst="borderCallout1">
            <a:avLst>
              <a:gd name="adj1" fmla="val 99432"/>
              <a:gd name="adj2" fmla="val 50410"/>
              <a:gd name="adj3" fmla="val 154866"/>
              <a:gd name="adj4" fmla="val -1159"/>
            </a:avLst>
          </a:prstGeom>
          <a:solidFill>
            <a:srgbClr val="FF0000"/>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smtClean="0"/>
              <a:t>Add three lines of code that searches the outputs list for the desired output and skips the file if it cannot be converted to the desired output format.</a:t>
            </a:r>
          </a:p>
          <a:p>
            <a:pPr algn="just"/>
            <a:endParaRPr lang="en-US" dirty="0"/>
          </a:p>
          <a:p>
            <a:pPr algn="just"/>
            <a:r>
              <a:rPr lang="en-US" dirty="0" smtClean="0"/>
              <a:t>Hint: use ‘if not’ and ‘continue’, and print to terminal if conversion not possible.</a:t>
            </a:r>
            <a:endParaRPr lang="en-US" dirty="0"/>
          </a:p>
        </p:txBody>
      </p:sp>
      <p:sp>
        <p:nvSpPr>
          <p:cNvPr id="12" name="Line Callout 1 11"/>
          <p:cNvSpPr/>
          <p:nvPr/>
        </p:nvSpPr>
        <p:spPr>
          <a:xfrm>
            <a:off x="1066800" y="1524000"/>
            <a:ext cx="8229600" cy="1524000"/>
          </a:xfrm>
          <a:prstGeom prst="borderCallout1">
            <a:avLst>
              <a:gd name="adj1" fmla="val 102955"/>
              <a:gd name="adj2" fmla="val 49372"/>
              <a:gd name="adj3" fmla="val 194101"/>
              <a:gd name="adj4" fmla="val 7960"/>
            </a:avLst>
          </a:prstGeom>
          <a:solidFill>
            <a:srgbClr val="008000"/>
          </a:solid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t>if not (</a:t>
            </a:r>
            <a:r>
              <a:rPr lang="en-US" dirty="0" err="1"/>
              <a:t>output_format</a:t>
            </a:r>
            <a:r>
              <a:rPr lang="en-US" dirty="0"/>
              <a:t> in outputs):</a:t>
            </a:r>
          </a:p>
          <a:p>
            <a:r>
              <a:rPr lang="en-US" dirty="0" smtClean="0"/>
              <a:t>    print </a:t>
            </a:r>
            <a:r>
              <a:rPr lang="en-US" dirty="0" err="1"/>
              <a:t>output_format</a:t>
            </a:r>
            <a:r>
              <a:rPr lang="en-US" dirty="0"/>
              <a:t>, 'is not supported for', </a:t>
            </a:r>
            <a:r>
              <a:rPr lang="en-US" dirty="0" err="1"/>
              <a:t>input_format</a:t>
            </a:r>
            <a:endParaRPr lang="en-US" dirty="0"/>
          </a:p>
          <a:p>
            <a:r>
              <a:rPr lang="en-US" dirty="0" smtClean="0"/>
              <a:t>    continue</a:t>
            </a:r>
            <a:endParaRPr lang="en-US" dirty="0"/>
          </a:p>
        </p:txBody>
      </p:sp>
      <p:sp>
        <p:nvSpPr>
          <p:cNvPr id="7" name="Line Callout 1 6"/>
          <p:cNvSpPr/>
          <p:nvPr/>
        </p:nvSpPr>
        <p:spPr>
          <a:xfrm>
            <a:off x="2057400" y="1905000"/>
            <a:ext cx="6858000" cy="1143000"/>
          </a:xfrm>
          <a:prstGeom prst="borderCallout1">
            <a:avLst>
              <a:gd name="adj1" fmla="val 102087"/>
              <a:gd name="adj2" fmla="val 49726"/>
              <a:gd name="adj3" fmla="val 304639"/>
              <a:gd name="adj4" fmla="val -7857"/>
            </a:avLst>
          </a:prstGeom>
          <a:solidFill>
            <a:srgbClr val="FF0000"/>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smtClean="0"/>
              <a:t>Add one line of code to create output file path using </a:t>
            </a:r>
            <a:r>
              <a:rPr lang="en-US" dirty="0" err="1" smtClean="0"/>
              <a:t>basename</a:t>
            </a:r>
            <a:r>
              <a:rPr lang="en-US" dirty="0" smtClean="0"/>
              <a:t> from input file as </a:t>
            </a:r>
            <a:r>
              <a:rPr lang="en-US" dirty="0" err="1" smtClean="0"/>
              <a:t>basename</a:t>
            </a:r>
            <a:r>
              <a:rPr lang="en-US" dirty="0" smtClean="0"/>
              <a:t> for output file.</a:t>
            </a:r>
            <a:endParaRPr lang="en-US" dirty="0"/>
          </a:p>
        </p:txBody>
      </p:sp>
      <p:sp>
        <p:nvSpPr>
          <p:cNvPr id="11" name="Line Callout 1 10"/>
          <p:cNvSpPr/>
          <p:nvPr/>
        </p:nvSpPr>
        <p:spPr>
          <a:xfrm>
            <a:off x="1143000" y="2971800"/>
            <a:ext cx="8001000" cy="533400"/>
          </a:xfrm>
          <a:prstGeom prst="borderCallout1">
            <a:avLst>
              <a:gd name="adj1" fmla="val 108040"/>
              <a:gd name="adj2" fmla="val 50195"/>
              <a:gd name="adj3" fmla="val 447338"/>
              <a:gd name="adj4" fmla="val 4488"/>
            </a:avLst>
          </a:prstGeom>
          <a:solidFill>
            <a:srgbClr val="008000"/>
          </a:solid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err="1"/>
              <a:t>output_file</a:t>
            </a:r>
            <a:r>
              <a:rPr lang="en-US" sz="2200" dirty="0"/>
              <a:t> = </a:t>
            </a:r>
            <a:r>
              <a:rPr lang="en-US" sz="2200" dirty="0" err="1"/>
              <a:t>output_path</a:t>
            </a:r>
            <a:r>
              <a:rPr lang="en-US" sz="2200" dirty="0"/>
              <a:t> + '/' + filename + "." + </a:t>
            </a:r>
            <a:r>
              <a:rPr lang="en-US" sz="2200" dirty="0" err="1"/>
              <a:t>output_format</a:t>
            </a:r>
            <a:endParaRPr lang="en-US" sz="2200" dirty="0"/>
          </a:p>
        </p:txBody>
      </p:sp>
      <p:sp>
        <p:nvSpPr>
          <p:cNvPr id="6" name="Line Callout 1 5"/>
          <p:cNvSpPr/>
          <p:nvPr/>
        </p:nvSpPr>
        <p:spPr>
          <a:xfrm>
            <a:off x="1295400" y="2667000"/>
            <a:ext cx="6934200" cy="1143000"/>
          </a:xfrm>
          <a:prstGeom prst="borderCallout1">
            <a:avLst>
              <a:gd name="adj1" fmla="val 99773"/>
              <a:gd name="adj2" fmla="val 49660"/>
              <a:gd name="adj3" fmla="val 333575"/>
              <a:gd name="adj4" fmla="val 1728"/>
            </a:avLst>
          </a:prstGeom>
          <a:solidFill>
            <a:srgbClr val="FF0000"/>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Add one line of code to run the conversion.</a:t>
            </a:r>
          </a:p>
          <a:p>
            <a:endParaRPr lang="en-US" dirty="0"/>
          </a:p>
          <a:p>
            <a:r>
              <a:rPr lang="en-US" dirty="0" smtClean="0"/>
              <a:t>Hint: use </a:t>
            </a:r>
            <a:r>
              <a:rPr lang="en-US" dirty="0" err="1" smtClean="0"/>
              <a:t>bd.convert</a:t>
            </a:r>
            <a:r>
              <a:rPr lang="en-US" dirty="0" smtClean="0"/>
              <a:t>(</a:t>
            </a:r>
            <a:r>
              <a:rPr lang="en-US" dirty="0" err="1" smtClean="0"/>
              <a:t>args</a:t>
            </a:r>
            <a:r>
              <a:rPr lang="en-US" dirty="0" smtClean="0"/>
              <a:t>)</a:t>
            </a:r>
            <a:endParaRPr lang="en-US" dirty="0"/>
          </a:p>
        </p:txBody>
      </p:sp>
      <p:sp>
        <p:nvSpPr>
          <p:cNvPr id="10" name="Line Callout 1 9"/>
          <p:cNvSpPr/>
          <p:nvPr/>
        </p:nvSpPr>
        <p:spPr>
          <a:xfrm>
            <a:off x="1143000" y="2438400"/>
            <a:ext cx="8001000" cy="609600"/>
          </a:xfrm>
          <a:prstGeom prst="borderCallout1">
            <a:avLst>
              <a:gd name="adj1" fmla="val 92538"/>
              <a:gd name="adj2" fmla="val 49699"/>
              <a:gd name="adj3" fmla="val 663742"/>
              <a:gd name="adj4" fmla="val 3331"/>
            </a:avLst>
          </a:prstGeom>
          <a:solidFill>
            <a:srgbClr val="008000"/>
          </a:solid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t>bd.convert</a:t>
            </a:r>
            <a:r>
              <a:rPr lang="en-US" sz="2000" dirty="0"/>
              <a:t>(</a:t>
            </a:r>
            <a:r>
              <a:rPr lang="en-US" sz="2000" dirty="0" err="1"/>
              <a:t>bds</a:t>
            </a:r>
            <a:r>
              <a:rPr lang="en-US" sz="2000" dirty="0"/>
              <a:t>, </a:t>
            </a:r>
            <a:r>
              <a:rPr lang="en-US" sz="2000" dirty="0" err="1"/>
              <a:t>input_file</a:t>
            </a:r>
            <a:r>
              <a:rPr lang="en-US" sz="2000" dirty="0"/>
              <a:t>, </a:t>
            </a:r>
            <a:r>
              <a:rPr lang="en-US" sz="2000" dirty="0" err="1"/>
              <a:t>output_format</a:t>
            </a:r>
            <a:r>
              <a:rPr lang="en-US" sz="2000" dirty="0"/>
              <a:t>, </a:t>
            </a:r>
            <a:r>
              <a:rPr lang="en-US" sz="2000" dirty="0" err="1"/>
              <a:t>output_file</a:t>
            </a:r>
            <a:r>
              <a:rPr lang="en-US" sz="2000" dirty="0"/>
              <a:t>, token, 60, True)</a:t>
            </a:r>
          </a:p>
        </p:txBody>
      </p:sp>
    </p:spTree>
    <p:extLst>
      <p:ext uri="{BB962C8B-B14F-4D97-AF65-F5344CB8AC3E}">
        <p14:creationId xmlns:p14="http://schemas.microsoft.com/office/powerpoint/2010/main" val="1251430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xit" presetSubtype="10" fill="hold" grpId="1" nodeType="clickEffect">
                                  <p:stCondLst>
                                    <p:cond delay="0"/>
                                  </p:stCondLst>
                                  <p:childTnLst>
                                    <p:animEffect transition="out" filter="checkerboard(across)">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5" presetClass="exit" presetSubtype="10" fill="hold" grpId="1" nodeType="withEffect">
                                  <p:stCondLst>
                                    <p:cond delay="0"/>
                                  </p:stCondLst>
                                  <p:childTnLst>
                                    <p:animEffect transition="out" filter="checkerboard(across)">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xit" presetSubtype="10" fill="hold" grpId="1" nodeType="clickEffect">
                                  <p:stCondLst>
                                    <p:cond delay="0"/>
                                  </p:stCondLst>
                                  <p:childTnLst>
                                    <p:animEffect transition="out" filter="checkerboard(across)">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par>
                                <p:cTn id="40" presetID="5" presetClass="exit" presetSubtype="10" fill="hold" grpId="1" nodeType="withEffect">
                                  <p:stCondLst>
                                    <p:cond delay="0"/>
                                  </p:stCondLst>
                                  <p:childTnLst>
                                    <p:animEffect transition="out" filter="checkerboard(across)">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 presetClass="exit" presetSubtype="10" fill="hold" grpId="1" nodeType="clickEffect">
                                  <p:stCondLst>
                                    <p:cond delay="0"/>
                                  </p:stCondLst>
                                  <p:childTnLst>
                                    <p:animEffect transition="out" filter="checkerboard(across)">
                                      <p:cBhvr>
                                        <p:cTn id="58" dur="500"/>
                                        <p:tgtEl>
                                          <p:spTgt spid="7"/>
                                        </p:tgtEl>
                                      </p:cBhvr>
                                    </p:animEffect>
                                    <p:set>
                                      <p:cBhvr>
                                        <p:cTn id="59" dur="1" fill="hold">
                                          <p:stCondLst>
                                            <p:cond delay="499"/>
                                          </p:stCondLst>
                                        </p:cTn>
                                        <p:tgtEl>
                                          <p:spTgt spid="7"/>
                                        </p:tgtEl>
                                        <p:attrNameLst>
                                          <p:attrName>style.visibility</p:attrName>
                                        </p:attrNameLst>
                                      </p:cBhvr>
                                      <p:to>
                                        <p:strVal val="hidden"/>
                                      </p:to>
                                    </p:set>
                                  </p:childTnLst>
                                </p:cTn>
                              </p:par>
                              <p:par>
                                <p:cTn id="60" presetID="5" presetClass="exit" presetSubtype="10" fill="hold" grpId="1" nodeType="withEffect">
                                  <p:stCondLst>
                                    <p:cond delay="0"/>
                                  </p:stCondLst>
                                  <p:childTnLst>
                                    <p:animEffect transition="out" filter="checkerboard(across)">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additive="base">
                                        <p:cTn id="73" dur="500" fill="hold"/>
                                        <p:tgtEl>
                                          <p:spTgt spid="10"/>
                                        </p:tgtEl>
                                        <p:attrNameLst>
                                          <p:attrName>ppt_x</p:attrName>
                                        </p:attrNameLst>
                                      </p:cBhvr>
                                      <p:tavLst>
                                        <p:tav tm="0">
                                          <p:val>
                                            <p:strVal val="#ppt_x"/>
                                          </p:val>
                                        </p:tav>
                                        <p:tav tm="100000">
                                          <p:val>
                                            <p:strVal val="#ppt_x"/>
                                          </p:val>
                                        </p:tav>
                                      </p:tavLst>
                                    </p:anim>
                                    <p:anim calcmode="lin" valueType="num">
                                      <p:cBhvr additive="base">
                                        <p:cTn id="7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 presetClass="exit" presetSubtype="10" fill="hold" grpId="1" nodeType="clickEffect">
                                  <p:stCondLst>
                                    <p:cond delay="0"/>
                                  </p:stCondLst>
                                  <p:childTnLst>
                                    <p:animEffect transition="out" filter="checkerboard(across)">
                                      <p:cBhvr>
                                        <p:cTn id="78" dur="500"/>
                                        <p:tgtEl>
                                          <p:spTgt spid="6"/>
                                        </p:tgtEl>
                                      </p:cBhvr>
                                    </p:animEffect>
                                    <p:set>
                                      <p:cBhvr>
                                        <p:cTn id="79" dur="1" fill="hold">
                                          <p:stCondLst>
                                            <p:cond delay="499"/>
                                          </p:stCondLst>
                                        </p:cTn>
                                        <p:tgtEl>
                                          <p:spTgt spid="6"/>
                                        </p:tgtEl>
                                        <p:attrNameLst>
                                          <p:attrName>style.visibility</p:attrName>
                                        </p:attrNameLst>
                                      </p:cBhvr>
                                      <p:to>
                                        <p:strVal val="hidden"/>
                                      </p:to>
                                    </p:set>
                                  </p:childTnLst>
                                </p:cTn>
                              </p:par>
                              <p:par>
                                <p:cTn id="80" presetID="5" presetClass="exit" presetSubtype="10" fill="hold" grpId="1" nodeType="withEffect">
                                  <p:stCondLst>
                                    <p:cond delay="0"/>
                                  </p:stCondLst>
                                  <p:childTnLst>
                                    <p:animEffect transition="out" filter="checkerboard(across)">
                                      <p:cBhvr>
                                        <p:cTn id="81" dur="500"/>
                                        <p:tgtEl>
                                          <p:spTgt spid="10"/>
                                        </p:tgtEl>
                                      </p:cBhvr>
                                    </p:animEffect>
                                    <p:set>
                                      <p:cBhvr>
                                        <p:cTn id="8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5" grpId="0" animBg="1"/>
      <p:bldP spid="5" grpId="1" animBg="1"/>
      <p:bldP spid="8" grpId="0" animBg="1"/>
      <p:bldP spid="8" grpId="1" animBg="1"/>
      <p:bldP spid="12" grpId="0" animBg="1"/>
      <p:bldP spid="12" grpId="1" animBg="1"/>
      <p:bldP spid="7" grpId="0" animBg="1"/>
      <p:bldP spid="7" grpId="1" animBg="1"/>
      <p:bldP spid="11" grpId="0" animBg="1"/>
      <p:bldP spid="11" grpId="1" animBg="1"/>
      <p:bldP spid="6" grpId="0" animBg="1"/>
      <p:bldP spid="6" grpId="1" animBg="1"/>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452021"/>
            <a:ext cx="8229600" cy="5632310"/>
          </a:xfrm>
          <a:prstGeom prst="rect">
            <a:avLst/>
          </a:prstGeom>
        </p:spPr>
        <p:txBody>
          <a:bodyPr wrap="square">
            <a:spAutoFit/>
          </a:bodyPr>
          <a:lstStyle/>
          <a:p>
            <a:r>
              <a:rPr lang="en-US" dirty="0" smtClean="0"/>
              <a:t>$ </a:t>
            </a:r>
            <a:r>
              <a:rPr lang="en-US" dirty="0"/>
              <a:t>python </a:t>
            </a:r>
            <a:r>
              <a:rPr lang="en-US" dirty="0" err="1"/>
              <a:t>bd-conversion.py</a:t>
            </a:r>
            <a:r>
              <a:rPr lang="en-US" dirty="0"/>
              <a:t> </a:t>
            </a:r>
          </a:p>
          <a:p>
            <a:r>
              <a:rPr lang="en-US" dirty="0"/>
              <a:t>File: </a:t>
            </a:r>
            <a:r>
              <a:rPr lang="en-US" dirty="0" err="1"/>
              <a:t>ncsa.jpg</a:t>
            </a:r>
            <a:r>
              <a:rPr lang="en-US" dirty="0"/>
              <a:t>, jpg to </a:t>
            </a:r>
            <a:r>
              <a:rPr lang="en-US" dirty="0" err="1"/>
              <a:t>pdf</a:t>
            </a:r>
            <a:endParaRPr lang="en-US" dirty="0"/>
          </a:p>
          <a:p>
            <a:r>
              <a:rPr lang="en-US" dirty="0"/>
              <a:t>/home/</a:t>
            </a:r>
            <a:r>
              <a:rPr lang="en-US" dirty="0" err="1"/>
              <a:t>ubuntu</a:t>
            </a:r>
            <a:r>
              <a:rPr lang="en-US" dirty="0"/>
              <a:t>/</a:t>
            </a:r>
            <a:r>
              <a:rPr lang="en-US" dirty="0" err="1"/>
              <a:t>git</a:t>
            </a:r>
            <a:r>
              <a:rPr lang="en-US" dirty="0"/>
              <a:t>/</a:t>
            </a:r>
            <a:r>
              <a:rPr lang="en-US" dirty="0" err="1"/>
              <a:t>bd</a:t>
            </a:r>
            <a:r>
              <a:rPr lang="en-US" dirty="0"/>
              <a:t>-tutorial-problems/04-Conversions/1468803200/</a:t>
            </a:r>
            <a:r>
              <a:rPr lang="en-US" dirty="0" err="1"/>
              <a:t>ncsa.pdf</a:t>
            </a:r>
            <a:endParaRPr lang="en-US" dirty="0"/>
          </a:p>
          <a:p>
            <a:r>
              <a:rPr lang="en-US" dirty="0"/>
              <a:t>File: </a:t>
            </a:r>
            <a:r>
              <a:rPr lang="en-US" dirty="0" err="1"/>
              <a:t>browndog.txt</a:t>
            </a:r>
            <a:r>
              <a:rPr lang="en-US" dirty="0"/>
              <a:t>, txt to </a:t>
            </a:r>
            <a:r>
              <a:rPr lang="en-US" dirty="0" err="1"/>
              <a:t>pdf</a:t>
            </a:r>
            <a:endParaRPr lang="en-US" dirty="0"/>
          </a:p>
          <a:p>
            <a:r>
              <a:rPr lang="en-US" dirty="0"/>
              <a:t>/home/</a:t>
            </a:r>
            <a:r>
              <a:rPr lang="en-US" dirty="0" err="1"/>
              <a:t>ubuntu</a:t>
            </a:r>
            <a:r>
              <a:rPr lang="en-US" dirty="0"/>
              <a:t>/</a:t>
            </a:r>
            <a:r>
              <a:rPr lang="en-US" dirty="0" err="1"/>
              <a:t>git</a:t>
            </a:r>
            <a:r>
              <a:rPr lang="en-US" dirty="0"/>
              <a:t>/</a:t>
            </a:r>
            <a:r>
              <a:rPr lang="en-US" dirty="0" err="1"/>
              <a:t>bd</a:t>
            </a:r>
            <a:r>
              <a:rPr lang="en-US" dirty="0"/>
              <a:t>-tutorial-problems/04-Conversions/1468803200/</a:t>
            </a:r>
            <a:r>
              <a:rPr lang="en-US" dirty="0" err="1"/>
              <a:t>browndog.pdf</a:t>
            </a:r>
            <a:endParaRPr lang="en-US" dirty="0"/>
          </a:p>
          <a:p>
            <a:r>
              <a:rPr lang="en-US" dirty="0"/>
              <a:t>File: comp_analysis2000.ps, </a:t>
            </a:r>
            <a:r>
              <a:rPr lang="en-US" dirty="0" err="1"/>
              <a:t>ps</a:t>
            </a:r>
            <a:r>
              <a:rPr lang="en-US" dirty="0"/>
              <a:t> to </a:t>
            </a:r>
            <a:r>
              <a:rPr lang="en-US" dirty="0" err="1"/>
              <a:t>pdf</a:t>
            </a:r>
            <a:endParaRPr lang="en-US" dirty="0"/>
          </a:p>
          <a:p>
            <a:r>
              <a:rPr lang="en-US" dirty="0"/>
              <a:t>/home/</a:t>
            </a:r>
            <a:r>
              <a:rPr lang="en-US" dirty="0" err="1"/>
              <a:t>ubuntu</a:t>
            </a:r>
            <a:r>
              <a:rPr lang="en-US" dirty="0"/>
              <a:t>/</a:t>
            </a:r>
            <a:r>
              <a:rPr lang="en-US" dirty="0" err="1"/>
              <a:t>git</a:t>
            </a:r>
            <a:r>
              <a:rPr lang="en-US" dirty="0"/>
              <a:t>/</a:t>
            </a:r>
            <a:r>
              <a:rPr lang="en-US" dirty="0" err="1"/>
              <a:t>bd</a:t>
            </a:r>
            <a:r>
              <a:rPr lang="en-US" dirty="0"/>
              <a:t>-tutorial-problems/04-Conversions/1468803200/comp_analysis2000.pdf</a:t>
            </a:r>
          </a:p>
          <a:p>
            <a:r>
              <a:rPr lang="en-US" dirty="0"/>
              <a:t>File: </a:t>
            </a:r>
            <a:r>
              <a:rPr lang="en-US" dirty="0" err="1"/>
              <a:t>Intro_LaTeX_PG.odp</a:t>
            </a:r>
            <a:r>
              <a:rPr lang="en-US" dirty="0"/>
              <a:t>, </a:t>
            </a:r>
            <a:r>
              <a:rPr lang="en-US" dirty="0" err="1"/>
              <a:t>odp</a:t>
            </a:r>
            <a:r>
              <a:rPr lang="en-US" dirty="0"/>
              <a:t> to </a:t>
            </a:r>
            <a:r>
              <a:rPr lang="en-US" dirty="0" err="1"/>
              <a:t>pdf</a:t>
            </a:r>
            <a:endParaRPr lang="en-US" dirty="0"/>
          </a:p>
          <a:p>
            <a:r>
              <a:rPr lang="en-US" dirty="0"/>
              <a:t>/home/</a:t>
            </a:r>
            <a:r>
              <a:rPr lang="en-US" dirty="0" err="1"/>
              <a:t>ubuntu</a:t>
            </a:r>
            <a:r>
              <a:rPr lang="en-US" dirty="0"/>
              <a:t>/</a:t>
            </a:r>
            <a:r>
              <a:rPr lang="en-US" dirty="0" err="1"/>
              <a:t>git</a:t>
            </a:r>
            <a:r>
              <a:rPr lang="en-US" dirty="0"/>
              <a:t>/</a:t>
            </a:r>
            <a:r>
              <a:rPr lang="en-US" dirty="0" err="1"/>
              <a:t>bd</a:t>
            </a:r>
            <a:r>
              <a:rPr lang="en-US" dirty="0"/>
              <a:t>-tutorial-problems/04-Conversions/1468803200/</a:t>
            </a:r>
            <a:r>
              <a:rPr lang="en-US" dirty="0" err="1" smtClean="0"/>
              <a:t>Intro_LaTeX_PG.pdf</a:t>
            </a:r>
            <a:endParaRPr lang="en-US" dirty="0" smtClean="0"/>
          </a:p>
          <a:p>
            <a:endParaRPr lang="en-US" dirty="0"/>
          </a:p>
          <a:p>
            <a:endParaRPr lang="en-US" dirty="0"/>
          </a:p>
        </p:txBody>
      </p:sp>
      <p:sp>
        <p:nvSpPr>
          <p:cNvPr id="2" name="Rectangle 1"/>
          <p:cNvSpPr/>
          <p:nvPr/>
        </p:nvSpPr>
        <p:spPr>
          <a:xfrm>
            <a:off x="838200" y="533400"/>
            <a:ext cx="3657600" cy="381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09600" y="838200"/>
            <a:ext cx="7696200" cy="1143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trike="sngStrike" dirty="0"/>
          </a:p>
        </p:txBody>
      </p:sp>
    </p:spTree>
    <p:extLst>
      <p:ext uri="{BB962C8B-B14F-4D97-AF65-F5344CB8AC3E}">
        <p14:creationId xmlns:p14="http://schemas.microsoft.com/office/powerpoint/2010/main" val="908084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grpId="1" nodeType="clickEffect">
                                  <p:stCondLst>
                                    <p:cond delay="0"/>
                                  </p:stCondLst>
                                  <p:childTnLst>
                                    <p:animEffect transition="out" filter="checkerboard(across)">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xit" presetSubtype="10" fill="hold" grpId="1" nodeType="clickEffect">
                                  <p:stCondLst>
                                    <p:cond delay="0"/>
                                  </p:stCondLst>
                                  <p:childTnLst>
                                    <p:animEffect transition="out" filter="checkerboard(across)">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2156" y="2967335"/>
            <a:ext cx="2839690"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1716425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Without bd.py: bd-conversion-no-bd.py</a:t>
            </a:r>
          </a:p>
        </p:txBody>
      </p:sp>
      <p:pic>
        <p:nvPicPr>
          <p:cNvPr id="5" name="Picture 4"/>
          <p:cNvPicPr>
            <a:picLocks noChangeAspect="1"/>
          </p:cNvPicPr>
          <p:nvPr/>
        </p:nvPicPr>
        <p:blipFill>
          <a:blip r:embed="rId2"/>
          <a:stretch>
            <a:fillRect/>
          </a:stretch>
        </p:blipFill>
        <p:spPr>
          <a:xfrm>
            <a:off x="228600" y="3129233"/>
            <a:ext cx="8763000" cy="2028825"/>
          </a:xfrm>
          <a:prstGeom prst="rect">
            <a:avLst/>
          </a:prstGeom>
        </p:spPr>
      </p:pic>
      <p:grpSp>
        <p:nvGrpSpPr>
          <p:cNvPr id="6" name="Group 5"/>
          <p:cNvGrpSpPr/>
          <p:nvPr/>
        </p:nvGrpSpPr>
        <p:grpSpPr>
          <a:xfrm>
            <a:off x="876300" y="2528747"/>
            <a:ext cx="8046962" cy="1080467"/>
            <a:chOff x="533400" y="-515013"/>
            <a:chExt cx="8046962" cy="2039013"/>
          </a:xfrm>
        </p:grpSpPr>
        <p:sp>
          <p:nvSpPr>
            <p:cNvPr id="7" name="TextBox 6"/>
            <p:cNvSpPr txBox="1"/>
            <p:nvPr/>
          </p:nvSpPr>
          <p:spPr>
            <a:xfrm>
              <a:off x="4359335" y="-515013"/>
              <a:ext cx="4221027" cy="1103563"/>
            </a:xfrm>
            <a:prstGeom prst="rect">
              <a:avLst/>
            </a:prstGeom>
            <a:noFill/>
          </p:spPr>
          <p:txBody>
            <a:bodyPr wrap="none" rtlCol="0">
              <a:spAutoFit/>
            </a:bodyPr>
            <a:lstStyle/>
            <a:p>
              <a:r>
                <a:rPr lang="en-US" sz="1600" dirty="0"/>
                <a:t>Create API http URL:</a:t>
              </a:r>
            </a:p>
            <a:p>
              <a:r>
                <a:rPr lang="en-US" sz="1600" dirty="0"/>
                <a:t>https://bd-api.ncsa.Illinois.edu/dap/inputs/jpg</a:t>
              </a:r>
            </a:p>
          </p:txBody>
        </p:sp>
        <p:sp>
          <p:nvSpPr>
            <p:cNvPr id="8" name="Rectangle 7"/>
            <p:cNvSpPr/>
            <p:nvPr/>
          </p:nvSpPr>
          <p:spPr>
            <a:xfrm>
              <a:off x="533400" y="762000"/>
              <a:ext cx="4876800" cy="762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71121" y="3543774"/>
            <a:ext cx="8105683" cy="800393"/>
            <a:chOff x="533400" y="761999"/>
            <a:chExt cx="8105683" cy="1510469"/>
          </a:xfrm>
        </p:grpSpPr>
        <p:sp>
          <p:nvSpPr>
            <p:cNvPr id="10" name="TextBox 9"/>
            <p:cNvSpPr txBox="1"/>
            <p:nvPr/>
          </p:nvSpPr>
          <p:spPr>
            <a:xfrm>
              <a:off x="5646982" y="1633563"/>
              <a:ext cx="2992101" cy="638905"/>
            </a:xfrm>
            <a:prstGeom prst="rect">
              <a:avLst/>
            </a:prstGeom>
            <a:noFill/>
          </p:spPr>
          <p:txBody>
            <a:bodyPr wrap="none" rtlCol="0">
              <a:spAutoFit/>
            </a:bodyPr>
            <a:lstStyle/>
            <a:p>
              <a:r>
                <a:rPr lang="en-US" sz="1600" dirty="0"/>
                <a:t>HTTP GET call with your token</a:t>
              </a:r>
            </a:p>
          </p:txBody>
        </p:sp>
        <p:sp>
          <p:nvSpPr>
            <p:cNvPr id="11" name="Rectangle 10"/>
            <p:cNvSpPr/>
            <p:nvPr/>
          </p:nvSpPr>
          <p:spPr>
            <a:xfrm>
              <a:off x="533400" y="761999"/>
              <a:ext cx="8046962" cy="76200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871121" y="4048754"/>
            <a:ext cx="7850285" cy="1513846"/>
            <a:chOff x="533400" y="761997"/>
            <a:chExt cx="7850285" cy="2856867"/>
          </a:xfrm>
        </p:grpSpPr>
        <p:sp>
          <p:nvSpPr>
            <p:cNvPr id="13" name="TextBox 12"/>
            <p:cNvSpPr txBox="1"/>
            <p:nvPr/>
          </p:nvSpPr>
          <p:spPr>
            <a:xfrm>
              <a:off x="4382269" y="1585983"/>
              <a:ext cx="4001416" cy="2032881"/>
            </a:xfrm>
            <a:prstGeom prst="rect">
              <a:avLst/>
            </a:prstGeom>
            <a:noFill/>
          </p:spPr>
          <p:txBody>
            <a:bodyPr wrap="none" rtlCol="0">
              <a:spAutoFit/>
            </a:bodyPr>
            <a:lstStyle/>
            <a:p>
              <a:r>
                <a:rPr lang="en-US" sz="1600" dirty="0"/>
                <a:t>The response is not 404 error: </a:t>
              </a:r>
            </a:p>
            <a:p>
              <a:r>
                <a:rPr lang="en-US" sz="1600" dirty="0"/>
                <a:t>	create an array [“pdf”, “</a:t>
              </a:r>
              <a:r>
                <a:rPr lang="en-US" sz="1600" dirty="0" err="1"/>
                <a:t>png</a:t>
              </a:r>
              <a:r>
                <a:rPr lang="en-US" sz="1600" dirty="0"/>
                <a:t>”, …]</a:t>
              </a:r>
            </a:p>
            <a:p>
              <a:r>
                <a:rPr lang="en-US" sz="1600" dirty="0"/>
                <a:t>If the response is 404 error:</a:t>
              </a:r>
            </a:p>
            <a:p>
              <a:r>
                <a:rPr lang="en-US" sz="1600" dirty="0"/>
                <a:t>	create an empty array</a:t>
              </a:r>
            </a:p>
          </p:txBody>
        </p:sp>
        <p:sp>
          <p:nvSpPr>
            <p:cNvPr id="14" name="Rectangle 13"/>
            <p:cNvSpPr/>
            <p:nvPr/>
          </p:nvSpPr>
          <p:spPr>
            <a:xfrm>
              <a:off x="533400" y="761997"/>
              <a:ext cx="3831114" cy="209343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457200" y="1371600"/>
            <a:ext cx="8534400" cy="1200329"/>
          </a:xfrm>
          <a:prstGeom prst="rect">
            <a:avLst/>
          </a:prstGeom>
          <a:noFill/>
        </p:spPr>
        <p:txBody>
          <a:bodyPr wrap="square" rtlCol="0">
            <a:spAutoFit/>
          </a:bodyPr>
          <a:lstStyle/>
          <a:p>
            <a:pPr marL="342900" indent="-342900">
              <a:buFont typeface="Arial" panose="020B0604020202020204" pitchFamily="34" charset="0"/>
              <a:buChar char="•"/>
            </a:pPr>
            <a:r>
              <a:rPr lang="en-US" dirty="0"/>
              <a:t>How </a:t>
            </a:r>
            <a:r>
              <a:rPr lang="en-US" dirty="0" err="1"/>
              <a:t>bd.outputs</a:t>
            </a:r>
            <a:r>
              <a:rPr lang="en-US" dirty="0"/>
              <a:t> method works</a:t>
            </a:r>
          </a:p>
          <a:p>
            <a:pPr marL="342900" indent="-342900">
              <a:buFont typeface="Arial" panose="020B0604020202020204" pitchFamily="34" charset="0"/>
              <a:buChar char="•"/>
            </a:pPr>
            <a:r>
              <a:rPr lang="en-US" dirty="0"/>
              <a:t>The bd-conversion-no-bd.py shows how you could use Brown Dog API without bd.py</a:t>
            </a:r>
          </a:p>
        </p:txBody>
      </p:sp>
    </p:spTree>
    <p:extLst>
      <p:ext uri="{BB962C8B-B14F-4D97-AF65-F5344CB8AC3E}">
        <p14:creationId xmlns:p14="http://schemas.microsoft.com/office/powerpoint/2010/main" val="1852937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bd.py</a:t>
            </a:r>
          </a:p>
        </p:txBody>
      </p:sp>
      <p:sp>
        <p:nvSpPr>
          <p:cNvPr id="3" name="Content Placeholder 2"/>
          <p:cNvSpPr>
            <a:spLocks noGrp="1"/>
          </p:cNvSpPr>
          <p:nvPr>
            <p:ph idx="1"/>
          </p:nvPr>
        </p:nvSpPr>
        <p:spPr/>
        <p:txBody>
          <a:bodyPr/>
          <a:lstStyle/>
          <a:p>
            <a:r>
              <a:rPr lang="en-US" dirty="0"/>
              <a:t>Bd.py is a python module that the API users can call Brown Dog API service readily</a:t>
            </a:r>
          </a:p>
          <a:p>
            <a:pPr lvl="1"/>
            <a:r>
              <a:rPr lang="en-US" dirty="0" err="1"/>
              <a:t>get_key</a:t>
            </a:r>
            <a:r>
              <a:rPr lang="en-US" dirty="0"/>
              <a:t>(</a:t>
            </a:r>
            <a:r>
              <a:rPr lang="en-US" dirty="0" err="1"/>
              <a:t>url</a:t>
            </a:r>
            <a:r>
              <a:rPr lang="en-US" dirty="0"/>
              <a:t>)</a:t>
            </a:r>
          </a:p>
          <a:p>
            <a:pPr lvl="2"/>
            <a:r>
              <a:rPr lang="en-US" dirty="0"/>
              <a:t>return key with given username and password</a:t>
            </a:r>
          </a:p>
          <a:p>
            <a:pPr lvl="1"/>
            <a:r>
              <a:rPr lang="en-US" dirty="0" err="1"/>
              <a:t>get_token</a:t>
            </a:r>
            <a:r>
              <a:rPr lang="en-US" dirty="0"/>
              <a:t>(</a:t>
            </a:r>
            <a:r>
              <a:rPr lang="en-US" dirty="0" err="1"/>
              <a:t>url</a:t>
            </a:r>
            <a:r>
              <a:rPr lang="en-US" dirty="0"/>
              <a:t>, key)</a:t>
            </a:r>
          </a:p>
          <a:p>
            <a:pPr lvl="2"/>
            <a:r>
              <a:rPr lang="en-US" dirty="0"/>
              <a:t>return token with given key</a:t>
            </a:r>
          </a:p>
          <a:p>
            <a:pPr lvl="1"/>
            <a:r>
              <a:rPr lang="en-US" dirty="0"/>
              <a:t>outputs(</a:t>
            </a:r>
            <a:r>
              <a:rPr lang="en-US" dirty="0" err="1"/>
              <a:t>url</a:t>
            </a:r>
            <a:r>
              <a:rPr lang="en-US" dirty="0"/>
              <a:t>, </a:t>
            </a:r>
            <a:r>
              <a:rPr lang="en-US" dirty="0" err="1"/>
              <a:t>input_format</a:t>
            </a:r>
            <a:r>
              <a:rPr lang="en-US" dirty="0"/>
              <a:t>, token)</a:t>
            </a:r>
          </a:p>
          <a:p>
            <a:pPr lvl="2"/>
            <a:r>
              <a:rPr lang="en-US" dirty="0"/>
              <a:t>return a list of supported output formats with give </a:t>
            </a:r>
            <a:r>
              <a:rPr lang="en-US" dirty="0" err="1"/>
              <a:t>input_format</a:t>
            </a:r>
            <a:endParaRPr lang="en-US" dirty="0"/>
          </a:p>
          <a:p>
            <a:pPr lvl="1"/>
            <a:r>
              <a:rPr lang="en-US" dirty="0"/>
              <a:t>convert(</a:t>
            </a:r>
            <a:r>
              <a:rPr lang="en-US" dirty="0" err="1"/>
              <a:t>url</a:t>
            </a:r>
            <a:r>
              <a:rPr lang="en-US" dirty="0"/>
              <a:t>, </a:t>
            </a:r>
            <a:r>
              <a:rPr lang="en-US" dirty="0" err="1"/>
              <a:t>input_file</a:t>
            </a:r>
            <a:r>
              <a:rPr lang="en-US" dirty="0"/>
              <a:t>, </a:t>
            </a:r>
            <a:r>
              <a:rPr lang="en-US" dirty="0" err="1"/>
              <a:t>output_format</a:t>
            </a:r>
            <a:r>
              <a:rPr lang="en-US" dirty="0"/>
              <a:t>, </a:t>
            </a:r>
            <a:r>
              <a:rPr lang="en-US" dirty="0" err="1"/>
              <a:t>output_path</a:t>
            </a:r>
            <a:r>
              <a:rPr lang="en-US" dirty="0"/>
              <a:t>, token, wait, </a:t>
            </a:r>
            <a:r>
              <a:rPr lang="en-US" dirty="0" err="1"/>
              <a:t>verbose_mode</a:t>
            </a:r>
            <a:r>
              <a:rPr lang="en-US" dirty="0"/>
              <a:t>)</a:t>
            </a:r>
          </a:p>
          <a:p>
            <a:pPr lvl="2"/>
            <a:r>
              <a:rPr lang="en-US" dirty="0"/>
              <a:t>Convert a input file to </a:t>
            </a:r>
            <a:r>
              <a:rPr lang="en-US" dirty="0" err="1"/>
              <a:t>output_format</a:t>
            </a:r>
            <a:r>
              <a:rPr lang="en-US" dirty="0"/>
              <a:t> </a:t>
            </a:r>
          </a:p>
          <a:p>
            <a:pPr lvl="1"/>
            <a:endParaRPr lang="en-US" dirty="0"/>
          </a:p>
        </p:txBody>
      </p:sp>
    </p:spTree>
    <p:extLst>
      <p:ext uri="{BB962C8B-B14F-4D97-AF65-F5344CB8AC3E}">
        <p14:creationId xmlns:p14="http://schemas.microsoft.com/office/powerpoint/2010/main" val="221495640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Hands-on Exercise</a:t>
            </a:r>
            <a:endParaRPr lang="en-US" dirty="0"/>
          </a:p>
        </p:txBody>
      </p:sp>
      <p:sp>
        <p:nvSpPr>
          <p:cNvPr id="3" name="Content Placeholder 2"/>
          <p:cNvSpPr>
            <a:spLocks noGrp="1"/>
          </p:cNvSpPr>
          <p:nvPr>
            <p:ph idx="1"/>
          </p:nvPr>
        </p:nvSpPr>
        <p:spPr>
          <a:xfrm>
            <a:off x="457200" y="1295400"/>
            <a:ext cx="8229600" cy="5029200"/>
          </a:xfrm>
        </p:spPr>
        <p:txBody>
          <a:bodyPr/>
          <a:lstStyle/>
          <a:p>
            <a:r>
              <a:rPr lang="en-US" dirty="0"/>
              <a:t>Run an example script (more complete application with command line interface)</a:t>
            </a:r>
          </a:p>
          <a:p>
            <a:pPr lvl="1"/>
            <a:r>
              <a:rPr lang="en-US" dirty="0"/>
              <a:t>The script goes over each file, shows possible formats to be converted, lets you to choose the format</a:t>
            </a:r>
          </a:p>
          <a:p>
            <a:pPr lvl="1"/>
            <a:r>
              <a:rPr lang="en-US" dirty="0"/>
              <a:t>You need to use Brown Dog username and password you created before.</a:t>
            </a:r>
          </a:p>
          <a:p>
            <a:pPr marL="457200" lvl="1" indent="0">
              <a:buNone/>
            </a:pPr>
            <a:r>
              <a:rPr lang="en-US" b="1" dirty="0">
                <a:latin typeface="Lucida Sans" panose="020B0602030504020204" pitchFamily="34" charset="0"/>
              </a:rPr>
              <a:t>~/git/bd-tutorial-problems/04-Conversions/conversion_interactive_tutorial.py</a:t>
            </a:r>
          </a:p>
        </p:txBody>
      </p:sp>
    </p:spTree>
    <p:extLst>
      <p:ext uri="{BB962C8B-B14F-4D97-AF65-F5344CB8AC3E}">
        <p14:creationId xmlns:p14="http://schemas.microsoft.com/office/powerpoint/2010/main" val="42756004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Exercise</a:t>
            </a:r>
          </a:p>
        </p:txBody>
      </p:sp>
      <p:sp>
        <p:nvSpPr>
          <p:cNvPr id="3" name="Content Placeholder 2"/>
          <p:cNvSpPr>
            <a:spLocks noGrp="1"/>
          </p:cNvSpPr>
          <p:nvPr>
            <p:ph idx="1"/>
          </p:nvPr>
        </p:nvSpPr>
        <p:spPr>
          <a:xfrm>
            <a:off x="457200" y="1066800"/>
            <a:ext cx="8229600" cy="5029200"/>
          </a:xfrm>
        </p:spPr>
        <p:txBody>
          <a:bodyPr/>
          <a:lstStyle/>
          <a:p>
            <a:r>
              <a:rPr lang="en-US" sz="2000" dirty="0"/>
              <a:t>Finish the bd-conversion.py </a:t>
            </a:r>
          </a:p>
          <a:p>
            <a:pPr lvl="1"/>
            <a:r>
              <a:rPr lang="en-US" sz="1800" dirty="0"/>
              <a:t>Editor: vi or </a:t>
            </a:r>
            <a:r>
              <a:rPr lang="en-US" sz="1800" dirty="0" err="1"/>
              <a:t>nano</a:t>
            </a:r>
            <a:endParaRPr lang="en-US" sz="1800" dirty="0"/>
          </a:p>
          <a:p>
            <a:pPr lvl="1"/>
            <a:r>
              <a:rPr lang="en-US" sz="1800" dirty="0"/>
              <a:t>Script: </a:t>
            </a:r>
            <a:r>
              <a:rPr lang="en-US" sz="1800" b="1" dirty="0">
                <a:latin typeface="Lucida Sans" panose="020B0602030504020204" pitchFamily="34" charset="0"/>
              </a:rPr>
              <a:t>~/git/bd-tutorial-problems/04-Conversions/bd-conversion.py</a:t>
            </a:r>
          </a:p>
          <a:p>
            <a:pPr lvl="2"/>
            <a:r>
              <a:rPr lang="en-US" sz="1800" dirty="0"/>
              <a:t>By using the hardcopy of the code to finish the bd-conversion.py</a:t>
            </a:r>
          </a:p>
          <a:p>
            <a:pPr lvl="1"/>
            <a:r>
              <a:rPr lang="en-US" sz="1800" dirty="0"/>
              <a:t>Input files folder</a:t>
            </a:r>
          </a:p>
          <a:p>
            <a:pPr marL="914400" lvl="2" indent="0">
              <a:buNone/>
            </a:pPr>
            <a:r>
              <a:rPr lang="en-US" sz="1800" b="1" dirty="0">
                <a:latin typeface="Lucida Sans" panose="020B0602030504020204" pitchFamily="34" charset="0"/>
              </a:rPr>
              <a:t>/home/</a:t>
            </a:r>
            <a:r>
              <a:rPr lang="en-US" sz="1800" b="1" dirty="0" err="1">
                <a:latin typeface="Lucida Sans" panose="020B0602030504020204" pitchFamily="34" charset="0"/>
              </a:rPr>
              <a:t>ubuntu</a:t>
            </a:r>
            <a:r>
              <a:rPr lang="en-US" sz="1800" b="1" dirty="0">
                <a:latin typeface="Lucida Sans" panose="020B0602030504020204" pitchFamily="34" charset="0"/>
              </a:rPr>
              <a:t>/</a:t>
            </a:r>
            <a:r>
              <a:rPr lang="en-US" sz="1800" b="1" dirty="0" err="1">
                <a:latin typeface="Lucida Sans" panose="020B0602030504020204" pitchFamily="34" charset="0"/>
              </a:rPr>
              <a:t>git</a:t>
            </a:r>
            <a:r>
              <a:rPr lang="en-US" sz="1800" b="1" dirty="0">
                <a:latin typeface="Lucida Sans" panose="020B0602030504020204" pitchFamily="34" charset="0"/>
              </a:rPr>
              <a:t>/</a:t>
            </a:r>
            <a:r>
              <a:rPr lang="en-US" sz="1800" b="1" dirty="0" err="1">
                <a:latin typeface="Lucida Sans" panose="020B0602030504020204" pitchFamily="34" charset="0"/>
              </a:rPr>
              <a:t>samplefiles</a:t>
            </a:r>
            <a:r>
              <a:rPr lang="en-US" sz="1800" b="1" dirty="0">
                <a:latin typeface="Lucida Sans" panose="020B0602030504020204" pitchFamily="34" charset="0"/>
              </a:rPr>
              <a:t>/conversion/input</a:t>
            </a:r>
          </a:p>
          <a:p>
            <a:pPr lvl="1"/>
            <a:r>
              <a:rPr lang="en-US" sz="1800" dirty="0"/>
              <a:t>Output folder</a:t>
            </a:r>
          </a:p>
          <a:p>
            <a:pPr marL="914400" lvl="2" indent="0">
              <a:buNone/>
            </a:pPr>
            <a:r>
              <a:rPr lang="en-US" sz="1800" b="1" dirty="0">
                <a:latin typeface="Lucida Sans" panose="020B0602030504020204" pitchFamily="34" charset="0"/>
              </a:rPr>
              <a:t>/home/</a:t>
            </a:r>
            <a:r>
              <a:rPr lang="en-US" sz="1800" b="1" dirty="0" err="1">
                <a:latin typeface="Lucida Sans" panose="020B0602030504020204" pitchFamily="34" charset="0"/>
              </a:rPr>
              <a:t>ubuntu</a:t>
            </a:r>
            <a:r>
              <a:rPr lang="en-US" sz="1800" b="1" dirty="0">
                <a:latin typeface="Lucida Sans" panose="020B0602030504020204" pitchFamily="34" charset="0"/>
              </a:rPr>
              <a:t>/</a:t>
            </a:r>
            <a:r>
              <a:rPr lang="en-US" sz="1800" b="1" dirty="0" err="1">
                <a:latin typeface="Lucida Sans" panose="020B0602030504020204" pitchFamily="34" charset="0"/>
              </a:rPr>
              <a:t>git</a:t>
            </a:r>
            <a:r>
              <a:rPr lang="en-US" sz="1800" b="1" dirty="0">
                <a:latin typeface="Lucida Sans" panose="020B0602030504020204" pitchFamily="34" charset="0"/>
              </a:rPr>
              <a:t>/</a:t>
            </a:r>
            <a:r>
              <a:rPr lang="en-US" sz="1800" b="1" dirty="0" err="1">
                <a:latin typeface="Lucida Sans" panose="020B0602030504020204" pitchFamily="34" charset="0"/>
              </a:rPr>
              <a:t>samplefiles</a:t>
            </a:r>
            <a:r>
              <a:rPr lang="en-US" sz="1800" b="1" dirty="0">
                <a:latin typeface="Lucida Sans" panose="020B0602030504020204" pitchFamily="34" charset="0"/>
              </a:rPr>
              <a:t>/conversion/output</a:t>
            </a:r>
            <a:endParaRPr lang="en-US" sz="1800" dirty="0"/>
          </a:p>
          <a:p>
            <a:r>
              <a:rPr lang="en-US" sz="2000" dirty="0"/>
              <a:t>Run the code </a:t>
            </a:r>
          </a:p>
          <a:p>
            <a:pPr marL="457200" lvl="1" indent="0">
              <a:buNone/>
            </a:pPr>
            <a:r>
              <a:rPr lang="en-US" sz="1800" b="1" dirty="0">
                <a:latin typeface="Lucida Sans" panose="020B0602030504020204" pitchFamily="34" charset="0"/>
              </a:rPr>
              <a:t>&gt; python bd-conversion.py</a:t>
            </a:r>
          </a:p>
          <a:p>
            <a:r>
              <a:rPr lang="en-US" sz="2000" dirty="0"/>
              <a:t>Check the converted file in output folder by downloading files via SFTP client (for windows: </a:t>
            </a:r>
            <a:r>
              <a:rPr lang="en-US" sz="2000" dirty="0" err="1"/>
              <a:t>winscp</a:t>
            </a:r>
            <a:r>
              <a:rPr lang="en-US" sz="2000" dirty="0"/>
              <a:t>)</a:t>
            </a:r>
          </a:p>
          <a:p>
            <a:r>
              <a:rPr lang="en-US" sz="2000" dirty="0"/>
              <a:t>Try to change target format from PDF to PNG </a:t>
            </a:r>
            <a:r>
              <a:rPr lang="en-US" sz="2000"/>
              <a:t>and run the code</a:t>
            </a:r>
            <a:endParaRPr lang="en-US" sz="2000" dirty="0"/>
          </a:p>
        </p:txBody>
      </p:sp>
    </p:spTree>
    <p:extLst>
      <p:ext uri="{BB962C8B-B14F-4D97-AF65-F5344CB8AC3E}">
        <p14:creationId xmlns:p14="http://schemas.microsoft.com/office/powerpoint/2010/main" val="26216446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Conversions - Outline</a:t>
            </a:r>
            <a:endParaRPr lang="en-US" dirty="0"/>
          </a:p>
        </p:txBody>
      </p:sp>
      <p:sp>
        <p:nvSpPr>
          <p:cNvPr id="3" name="Content Placeholder 2"/>
          <p:cNvSpPr>
            <a:spLocks noGrp="1"/>
          </p:cNvSpPr>
          <p:nvPr>
            <p:ph idx="1"/>
          </p:nvPr>
        </p:nvSpPr>
        <p:spPr/>
        <p:txBody>
          <a:bodyPr/>
          <a:lstStyle/>
          <a:p>
            <a:r>
              <a:rPr lang="en-US" dirty="0" smtClean="0"/>
              <a:t>Overview of Problem</a:t>
            </a:r>
            <a:endParaRPr lang="en-US" dirty="0" smtClean="0"/>
          </a:p>
          <a:p>
            <a:r>
              <a:rPr lang="en-US" dirty="0" err="1" smtClean="0"/>
              <a:t>BrownDog</a:t>
            </a:r>
            <a:r>
              <a:rPr lang="en-US" dirty="0" smtClean="0"/>
              <a:t> Architecture</a:t>
            </a:r>
          </a:p>
          <a:p>
            <a:r>
              <a:rPr lang="en-US" dirty="0" smtClean="0"/>
              <a:t>Overview of Code</a:t>
            </a:r>
          </a:p>
          <a:p>
            <a:r>
              <a:rPr lang="en-US" dirty="0" smtClean="0"/>
              <a:t>Hands On</a:t>
            </a:r>
            <a:endParaRPr lang="en-US" dirty="0"/>
          </a:p>
        </p:txBody>
      </p:sp>
    </p:spTree>
    <p:extLst>
      <p:ext uri="{BB962C8B-B14F-4D97-AF65-F5344CB8AC3E}">
        <p14:creationId xmlns:p14="http://schemas.microsoft.com/office/powerpoint/2010/main" val="16182739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Problem – Files You can’t Open</a:t>
            </a:r>
            <a:endParaRPr lang="en-US" dirty="0"/>
          </a:p>
        </p:txBody>
      </p:sp>
      <p:sp>
        <p:nvSpPr>
          <p:cNvPr id="3" name="Content Placeholder 2"/>
          <p:cNvSpPr>
            <a:spLocks noGrp="1"/>
          </p:cNvSpPr>
          <p:nvPr>
            <p:ph idx="1"/>
          </p:nvPr>
        </p:nvSpPr>
        <p:spPr/>
        <p:txBody>
          <a:bodyPr/>
          <a:lstStyle/>
          <a:p>
            <a:r>
              <a:rPr lang="en-US" dirty="0" smtClean="0"/>
              <a:t>You have a folder with a bunch of files in various </a:t>
            </a:r>
            <a:r>
              <a:rPr lang="en-US" dirty="0" err="1" smtClean="0"/>
              <a:t>unopenable</a:t>
            </a:r>
            <a:r>
              <a:rPr lang="en-US" dirty="0" smtClean="0"/>
              <a:t> or not practical formats.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Use BrownDog</a:t>
            </a:r>
            <a:r>
              <a:rPr lang="en-US" dirty="0"/>
              <a:t> </a:t>
            </a:r>
            <a:r>
              <a:rPr lang="en-US" dirty="0" smtClean="0"/>
              <a:t>to convert all files to PDF</a:t>
            </a:r>
          </a:p>
        </p:txBody>
      </p:sp>
      <p:grpSp>
        <p:nvGrpSpPr>
          <p:cNvPr id="9" name="Group 8"/>
          <p:cNvGrpSpPr/>
          <p:nvPr/>
        </p:nvGrpSpPr>
        <p:grpSpPr>
          <a:xfrm>
            <a:off x="838200" y="2286000"/>
            <a:ext cx="3124200" cy="2600080"/>
            <a:chOff x="838200" y="2286000"/>
            <a:chExt cx="3124200" cy="2600080"/>
          </a:xfrm>
        </p:grpSpPr>
        <p:pic>
          <p:nvPicPr>
            <p:cNvPr id="4" name="Picture 3" descr="conversions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43200"/>
              <a:ext cx="3124200" cy="2142880"/>
            </a:xfrm>
            <a:prstGeom prst="rect">
              <a:avLst/>
            </a:prstGeom>
          </p:spPr>
        </p:pic>
        <p:sp>
          <p:nvSpPr>
            <p:cNvPr id="7" name="TextBox 6"/>
            <p:cNvSpPr txBox="1"/>
            <p:nvPr/>
          </p:nvSpPr>
          <p:spPr>
            <a:xfrm>
              <a:off x="838200" y="2286000"/>
              <a:ext cx="685800" cy="461665"/>
            </a:xfrm>
            <a:prstGeom prst="rect">
              <a:avLst/>
            </a:prstGeom>
            <a:noFill/>
          </p:spPr>
          <p:txBody>
            <a:bodyPr wrap="square" rtlCol="0">
              <a:spAutoFit/>
            </a:bodyPr>
            <a:lstStyle/>
            <a:p>
              <a:r>
                <a:rPr lang="en-US" dirty="0" smtClean="0"/>
                <a:t>.txt</a:t>
              </a:r>
              <a:endParaRPr lang="en-US" dirty="0"/>
            </a:p>
          </p:txBody>
        </p:sp>
      </p:grpSp>
      <p:grpSp>
        <p:nvGrpSpPr>
          <p:cNvPr id="11" name="Group 10"/>
          <p:cNvGrpSpPr/>
          <p:nvPr/>
        </p:nvGrpSpPr>
        <p:grpSpPr>
          <a:xfrm>
            <a:off x="2133600" y="2286000"/>
            <a:ext cx="3429000" cy="2720048"/>
            <a:chOff x="4191000" y="2895600"/>
            <a:chExt cx="3429000" cy="2720048"/>
          </a:xfrm>
        </p:grpSpPr>
        <p:pic>
          <p:nvPicPr>
            <p:cNvPr id="5" name="Picture 4" descr="conversions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3352800"/>
              <a:ext cx="3429000" cy="2262848"/>
            </a:xfrm>
            <a:prstGeom prst="rect">
              <a:avLst/>
            </a:prstGeom>
          </p:spPr>
        </p:pic>
        <p:sp>
          <p:nvSpPr>
            <p:cNvPr id="10" name="TextBox 9"/>
            <p:cNvSpPr txBox="1"/>
            <p:nvPr/>
          </p:nvSpPr>
          <p:spPr>
            <a:xfrm>
              <a:off x="4191000" y="2895600"/>
              <a:ext cx="685800" cy="457200"/>
            </a:xfrm>
            <a:prstGeom prst="rect">
              <a:avLst/>
            </a:prstGeom>
            <a:noFill/>
          </p:spPr>
          <p:txBody>
            <a:bodyPr wrap="square" rtlCol="0">
              <a:spAutoFit/>
            </a:bodyPr>
            <a:lstStyle/>
            <a:p>
              <a:r>
                <a:rPr lang="en-US" dirty="0" smtClean="0"/>
                <a:t>.</a:t>
              </a:r>
              <a:r>
                <a:rPr lang="en-US" dirty="0" err="1" smtClean="0"/>
                <a:t>ps</a:t>
              </a:r>
              <a:endParaRPr lang="en-US" dirty="0"/>
            </a:p>
          </p:txBody>
        </p:sp>
      </p:grpSp>
      <p:grpSp>
        <p:nvGrpSpPr>
          <p:cNvPr id="13" name="Group 12"/>
          <p:cNvGrpSpPr/>
          <p:nvPr/>
        </p:nvGrpSpPr>
        <p:grpSpPr>
          <a:xfrm>
            <a:off x="3927678" y="2286000"/>
            <a:ext cx="2015922" cy="2819400"/>
            <a:chOff x="5867400" y="2514600"/>
            <a:chExt cx="2015922" cy="2819400"/>
          </a:xfrm>
        </p:grpSpPr>
        <p:pic>
          <p:nvPicPr>
            <p:cNvPr id="6" name="Picture 5" descr="ncs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971800"/>
              <a:ext cx="1939722" cy="2362200"/>
            </a:xfrm>
            <a:prstGeom prst="rect">
              <a:avLst/>
            </a:prstGeom>
          </p:spPr>
        </p:pic>
        <p:sp>
          <p:nvSpPr>
            <p:cNvPr id="12" name="TextBox 11"/>
            <p:cNvSpPr txBox="1"/>
            <p:nvPr/>
          </p:nvSpPr>
          <p:spPr>
            <a:xfrm>
              <a:off x="5867400" y="2514600"/>
              <a:ext cx="1066800" cy="457200"/>
            </a:xfrm>
            <a:prstGeom prst="rect">
              <a:avLst/>
            </a:prstGeom>
            <a:noFill/>
          </p:spPr>
          <p:txBody>
            <a:bodyPr wrap="square" rtlCol="0">
              <a:spAutoFit/>
            </a:bodyPr>
            <a:lstStyle/>
            <a:p>
              <a:r>
                <a:rPr lang="en-US" dirty="0" smtClean="0"/>
                <a:t>.jpg</a:t>
              </a:r>
              <a:endParaRPr lang="en-US" dirty="0"/>
            </a:p>
          </p:txBody>
        </p:sp>
      </p:grpSp>
      <p:grpSp>
        <p:nvGrpSpPr>
          <p:cNvPr id="16" name="Group 15"/>
          <p:cNvGrpSpPr/>
          <p:nvPr/>
        </p:nvGrpSpPr>
        <p:grpSpPr>
          <a:xfrm>
            <a:off x="5486400" y="2281535"/>
            <a:ext cx="3146323" cy="2823865"/>
            <a:chOff x="5486400" y="2281535"/>
            <a:chExt cx="3146323" cy="2823865"/>
          </a:xfrm>
        </p:grpSpPr>
        <p:pic>
          <p:nvPicPr>
            <p:cNvPr id="14" name="Picture 13" descr="conversions3.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2760785"/>
              <a:ext cx="3146323" cy="2344615"/>
            </a:xfrm>
            <a:prstGeom prst="rect">
              <a:avLst/>
            </a:prstGeom>
          </p:spPr>
        </p:pic>
        <p:sp>
          <p:nvSpPr>
            <p:cNvPr id="15" name="TextBox 14"/>
            <p:cNvSpPr txBox="1"/>
            <p:nvPr/>
          </p:nvSpPr>
          <p:spPr>
            <a:xfrm>
              <a:off x="5486400" y="2281535"/>
              <a:ext cx="1371600" cy="461665"/>
            </a:xfrm>
            <a:prstGeom prst="rect">
              <a:avLst/>
            </a:prstGeom>
            <a:noFill/>
          </p:spPr>
          <p:txBody>
            <a:bodyPr wrap="square" rtlCol="0">
              <a:spAutoFit/>
            </a:bodyPr>
            <a:lstStyle/>
            <a:p>
              <a:r>
                <a:rPr lang="en-US" dirty="0" smtClean="0"/>
                <a:t>.</a:t>
              </a:r>
              <a:r>
                <a:rPr lang="en-US" dirty="0" err="1" smtClean="0"/>
                <a:t>odp</a:t>
              </a:r>
              <a:endParaRPr lang="en-US" dirty="0"/>
            </a:p>
          </p:txBody>
        </p:sp>
      </p:grpSp>
    </p:spTree>
    <p:extLst>
      <p:ext uri="{BB962C8B-B14F-4D97-AF65-F5344CB8AC3E}">
        <p14:creationId xmlns:p14="http://schemas.microsoft.com/office/powerpoint/2010/main" val="1882708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Brown Dog Architecture</a:t>
            </a:r>
            <a:endParaRPr lang="en-US" dirty="0"/>
          </a:p>
        </p:txBody>
      </p:sp>
      <p:grpSp>
        <p:nvGrpSpPr>
          <p:cNvPr id="26" name="Group 25"/>
          <p:cNvGrpSpPr/>
          <p:nvPr/>
        </p:nvGrpSpPr>
        <p:grpSpPr>
          <a:xfrm>
            <a:off x="533400" y="1143000"/>
            <a:ext cx="8172162" cy="4985336"/>
            <a:chOff x="533400" y="951789"/>
            <a:chExt cx="8172162" cy="4985336"/>
          </a:xfrm>
        </p:grpSpPr>
        <p:grpSp>
          <p:nvGrpSpPr>
            <p:cNvPr id="18" name="Group 17"/>
            <p:cNvGrpSpPr/>
            <p:nvPr/>
          </p:nvGrpSpPr>
          <p:grpSpPr>
            <a:xfrm>
              <a:off x="887701" y="951789"/>
              <a:ext cx="7341899" cy="760466"/>
              <a:chOff x="836903" y="1168578"/>
              <a:chExt cx="7341899" cy="760466"/>
            </a:xfrm>
          </p:grpSpPr>
          <p:sp useBgFill="1">
            <p:nvSpPr>
              <p:cNvPr id="63" name="Rounded Rectangle 62"/>
              <p:cNvSpPr/>
              <p:nvPr/>
            </p:nvSpPr>
            <p:spPr>
              <a:xfrm>
                <a:off x="836903" y="1168578"/>
                <a:ext cx="7341899" cy="760466"/>
              </a:xfrm>
              <a:prstGeom prst="roundRect">
                <a:avLst/>
              </a:prstGeom>
              <a:ln>
                <a:solidFill>
                  <a:schemeClr val="bg2">
                    <a:lumMod val="2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63"/>
              <p:cNvSpPr/>
              <p:nvPr/>
            </p:nvSpPr>
            <p:spPr>
              <a:xfrm>
                <a:off x="2040282" y="1283589"/>
                <a:ext cx="1718368" cy="533399"/>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Web Browser (</a:t>
                </a:r>
                <a:r>
                  <a:rPr lang="en-US" sz="1400" b="1" dirty="0" err="1" smtClean="0">
                    <a:solidFill>
                      <a:srgbClr val="000000"/>
                    </a:solidFill>
                    <a:latin typeface="Arial"/>
                  </a:rPr>
                  <a:t>BDFiddle</a:t>
                </a:r>
                <a:r>
                  <a:rPr lang="en-US" sz="1400" b="1" dirty="0" smtClean="0">
                    <a:solidFill>
                      <a:srgbClr val="000000"/>
                    </a:solidFill>
                    <a:latin typeface="Arial"/>
                  </a:rPr>
                  <a:t>)</a:t>
                </a:r>
                <a:endParaRPr lang="en-US" sz="1400" b="1" dirty="0">
                  <a:solidFill>
                    <a:srgbClr val="000000"/>
                  </a:solidFill>
                  <a:latin typeface="Arial"/>
                </a:endParaRPr>
              </a:p>
            </p:txBody>
          </p:sp>
          <p:sp>
            <p:nvSpPr>
              <p:cNvPr id="65" name="Rectangle 64"/>
              <p:cNvSpPr/>
              <p:nvPr/>
            </p:nvSpPr>
            <p:spPr>
              <a:xfrm>
                <a:off x="5054602" y="1283589"/>
                <a:ext cx="1974441" cy="527912"/>
              </a:xfrm>
              <a:prstGeom prst="rect">
                <a:avLst/>
              </a:prstGeom>
              <a:solidFill>
                <a:srgbClr val="660066">
                  <a:alpha val="58000"/>
                </a:srgbClr>
              </a:solidFill>
              <a:ln>
                <a:solidFill>
                  <a:srgbClr val="660066">
                    <a:alpha val="5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Clients </a:t>
                </a:r>
              </a:p>
              <a:p>
                <a:pPr algn="ctr"/>
                <a:r>
                  <a:rPr lang="en-US" sz="1400" b="1" dirty="0" smtClean="0">
                    <a:solidFill>
                      <a:srgbClr val="000000"/>
                    </a:solidFill>
                    <a:latin typeface="Arial"/>
                  </a:rPr>
                  <a:t>(e.g. </a:t>
                </a:r>
                <a:r>
                  <a:rPr lang="en-US" sz="1400" b="1" dirty="0" err="1" smtClean="0">
                    <a:solidFill>
                      <a:srgbClr val="000000"/>
                    </a:solidFill>
                    <a:latin typeface="Arial"/>
                  </a:rPr>
                  <a:t>bdcli</a:t>
                </a:r>
                <a:r>
                  <a:rPr lang="en-US" sz="1400" b="1" dirty="0" smtClean="0">
                    <a:solidFill>
                      <a:srgbClr val="000000"/>
                    </a:solidFill>
                    <a:latin typeface="Arial"/>
                  </a:rPr>
                  <a:t>)</a:t>
                </a:r>
                <a:endParaRPr lang="en-US" sz="1400" b="1" dirty="0">
                  <a:solidFill>
                    <a:srgbClr val="000000"/>
                  </a:solidFill>
                  <a:latin typeface="Arial"/>
                </a:endParaRPr>
              </a:p>
            </p:txBody>
          </p:sp>
        </p:grpSp>
        <p:sp useBgFill="1">
          <p:nvSpPr>
            <p:cNvPr id="78" name="Rounded Rectangle 77"/>
            <p:cNvSpPr/>
            <p:nvPr/>
          </p:nvSpPr>
          <p:spPr>
            <a:xfrm>
              <a:off x="533400" y="2717758"/>
              <a:ext cx="3851836" cy="3185469"/>
            </a:xfrm>
            <a:prstGeom prst="roundRect">
              <a:avLst>
                <a:gd name="adj" fmla="val 7672"/>
              </a:avLst>
            </a:prstGeom>
            <a:ln>
              <a:solidFill>
                <a:srgbClr val="008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Rectangle 81"/>
            <p:cNvSpPr/>
            <p:nvPr/>
          </p:nvSpPr>
          <p:spPr>
            <a:xfrm>
              <a:off x="3234821" y="4631389"/>
              <a:ext cx="1006453" cy="663800"/>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Arial"/>
                </a:rPr>
                <a:t>Converter (Software Server)</a:t>
              </a:r>
            </a:p>
          </p:txBody>
        </p:sp>
        <p:sp>
          <p:nvSpPr>
            <p:cNvPr id="85" name="Rectangle 84"/>
            <p:cNvSpPr/>
            <p:nvPr/>
          </p:nvSpPr>
          <p:spPr>
            <a:xfrm>
              <a:off x="1031851" y="3161230"/>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Polyglot</a:t>
              </a:r>
              <a:endParaRPr lang="en-US" sz="1400" b="1" dirty="0">
                <a:solidFill>
                  <a:srgbClr val="000000"/>
                </a:solidFill>
                <a:latin typeface="Arial"/>
              </a:endParaRPr>
            </a:p>
          </p:txBody>
        </p:sp>
        <p:sp>
          <p:nvSpPr>
            <p:cNvPr id="86" name="Rectangle 85"/>
            <p:cNvSpPr/>
            <p:nvPr/>
          </p:nvSpPr>
          <p:spPr>
            <a:xfrm>
              <a:off x="2453495" y="3152784"/>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Polyglot</a:t>
              </a:r>
              <a:endParaRPr lang="en-US" sz="1400" b="1" dirty="0">
                <a:solidFill>
                  <a:srgbClr val="000000"/>
                </a:solidFill>
                <a:latin typeface="Arial"/>
              </a:endParaRPr>
            </a:p>
          </p:txBody>
        </p:sp>
        <p:sp>
          <p:nvSpPr>
            <p:cNvPr id="87" name="Rectangle 86"/>
            <p:cNvSpPr/>
            <p:nvPr/>
          </p:nvSpPr>
          <p:spPr>
            <a:xfrm>
              <a:off x="685801" y="2717760"/>
              <a:ext cx="3505200" cy="21522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90" name="Group 89"/>
            <p:cNvGrpSpPr/>
            <p:nvPr/>
          </p:nvGrpSpPr>
          <p:grpSpPr>
            <a:xfrm>
              <a:off x="585430" y="4322195"/>
              <a:ext cx="1043768" cy="1118696"/>
              <a:chOff x="7498759" y="3411851"/>
              <a:chExt cx="1014038" cy="1019284"/>
            </a:xfrm>
          </p:grpSpPr>
          <p:sp>
            <p:nvSpPr>
              <p:cNvPr id="110" name="Can 109"/>
              <p:cNvSpPr/>
              <p:nvPr/>
            </p:nvSpPr>
            <p:spPr>
              <a:xfrm>
                <a:off x="7498759" y="3411851"/>
                <a:ext cx="916527" cy="930536"/>
              </a:xfrm>
              <a:prstGeom prst="can">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1" name="Can 110"/>
              <p:cNvSpPr/>
              <p:nvPr/>
            </p:nvSpPr>
            <p:spPr>
              <a:xfrm>
                <a:off x="7596270" y="3500599"/>
                <a:ext cx="916527" cy="930536"/>
              </a:xfrm>
              <a:prstGeom prst="can">
                <a:avLst/>
              </a:prstGeom>
              <a:solidFill>
                <a:srgbClr val="008000"/>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rgbClr val="000000"/>
                    </a:solidFill>
                    <a:latin typeface="Arial"/>
                  </a:rPr>
                  <a:t>MongoDB</a:t>
                </a:r>
                <a:endParaRPr lang="en-US" sz="1200" b="1" dirty="0">
                  <a:solidFill>
                    <a:srgbClr val="000000"/>
                  </a:solidFill>
                  <a:latin typeface="Arial"/>
                </a:endParaRPr>
              </a:p>
            </p:txBody>
          </p:sp>
        </p:grpSp>
        <p:sp>
          <p:nvSpPr>
            <p:cNvPr id="92" name="Rectangle 91"/>
            <p:cNvSpPr/>
            <p:nvPr/>
          </p:nvSpPr>
          <p:spPr>
            <a:xfrm>
              <a:off x="1954264" y="4632390"/>
              <a:ext cx="1017535" cy="66279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Arial"/>
                </a:rPr>
                <a:t>Converter (Software Server)</a:t>
              </a:r>
              <a:endParaRPr lang="en-US" sz="1200" b="1" dirty="0">
                <a:solidFill>
                  <a:srgbClr val="000000"/>
                </a:solidFill>
                <a:latin typeface="Arial"/>
              </a:endParaRPr>
            </a:p>
          </p:txBody>
        </p:sp>
        <p:cxnSp>
          <p:nvCxnSpPr>
            <p:cNvPr id="103" name="Straight Arrow Connector 102"/>
            <p:cNvCxnSpPr/>
            <p:nvPr/>
          </p:nvCxnSpPr>
          <p:spPr>
            <a:xfrm>
              <a:off x="3727723" y="4356484"/>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45349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86" idx="2"/>
            </p:cNvCxnSpPr>
            <p:nvPr/>
          </p:nvCxnSpPr>
          <p:spPr>
            <a:xfrm>
              <a:off x="3046110" y="3728309"/>
              <a:ext cx="0" cy="37949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2074581" y="3747917"/>
              <a:ext cx="0" cy="3402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2" idx="1"/>
            </p:cNvCxnSpPr>
            <p:nvPr/>
          </p:nvCxnSpPr>
          <p:spPr>
            <a:xfrm flipH="1" flipV="1">
              <a:off x="1733176" y="4963495"/>
              <a:ext cx="221088" cy="2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1748118" y="3771191"/>
              <a:ext cx="4483" cy="11923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1221332" y="3747917"/>
              <a:ext cx="11862" cy="60630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523061" y="1696949"/>
              <a:ext cx="1439339" cy="307777"/>
            </a:xfrm>
            <a:prstGeom prst="rect">
              <a:avLst/>
            </a:prstGeom>
            <a:noFill/>
          </p:spPr>
          <p:txBody>
            <a:bodyPr wrap="square" rtlCol="0">
              <a:spAutoFit/>
            </a:bodyPr>
            <a:lstStyle/>
            <a:p>
              <a:r>
                <a:rPr lang="en-US" sz="1400" b="1" dirty="0" smtClean="0">
                  <a:solidFill>
                    <a:srgbClr val="4E5782"/>
                  </a:solidFill>
                </a:rPr>
                <a:t>HTTP/HTTPS</a:t>
              </a:r>
              <a:endParaRPr lang="en-US" sz="1400" b="1" dirty="0">
                <a:solidFill>
                  <a:srgbClr val="4E5782"/>
                </a:solidFill>
              </a:endParaRPr>
            </a:p>
          </p:txBody>
        </p:sp>
        <p:sp>
          <p:nvSpPr>
            <p:cNvPr id="71" name="TextBox 70"/>
            <p:cNvSpPr txBox="1"/>
            <p:nvPr/>
          </p:nvSpPr>
          <p:spPr>
            <a:xfrm>
              <a:off x="727625" y="5469333"/>
              <a:ext cx="2396576" cy="461665"/>
            </a:xfrm>
            <a:prstGeom prst="rect">
              <a:avLst/>
            </a:prstGeom>
            <a:noFill/>
          </p:spPr>
          <p:txBody>
            <a:bodyPr wrap="square" rtlCol="0">
              <a:spAutoFit/>
            </a:bodyPr>
            <a:lstStyle/>
            <a:p>
              <a:r>
                <a:rPr lang="en-US" b="1" dirty="0" smtClean="0">
                  <a:solidFill>
                    <a:srgbClr val="4E5782"/>
                  </a:solidFill>
                </a:rPr>
                <a:t>Conversions</a:t>
              </a:r>
              <a:endParaRPr lang="en-US" b="1" dirty="0">
                <a:solidFill>
                  <a:srgbClr val="4E5782"/>
                </a:solidFill>
              </a:endParaRPr>
            </a:p>
          </p:txBody>
        </p:sp>
        <p:sp>
          <p:nvSpPr>
            <p:cNvPr id="74" name="TextBox 73"/>
            <p:cNvSpPr txBox="1"/>
            <p:nvPr/>
          </p:nvSpPr>
          <p:spPr>
            <a:xfrm>
              <a:off x="2182058" y="3249051"/>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sp>
          <p:nvSpPr>
            <p:cNvPr id="75" name="TextBox 74"/>
            <p:cNvSpPr txBox="1"/>
            <p:nvPr/>
          </p:nvSpPr>
          <p:spPr>
            <a:xfrm>
              <a:off x="2950160" y="4789061"/>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grpSp>
          <p:nvGrpSpPr>
            <p:cNvPr id="130" name="Group 129"/>
            <p:cNvGrpSpPr/>
            <p:nvPr/>
          </p:nvGrpSpPr>
          <p:grpSpPr>
            <a:xfrm>
              <a:off x="4483080" y="2717758"/>
              <a:ext cx="4222482" cy="3219367"/>
              <a:chOff x="4330680" y="2717758"/>
              <a:chExt cx="4222482" cy="3219367"/>
            </a:xfrm>
          </p:grpSpPr>
          <p:sp useBgFill="1">
            <p:nvSpPr>
              <p:cNvPr id="77" name="Rounded Rectangle 76"/>
              <p:cNvSpPr/>
              <p:nvPr/>
            </p:nvSpPr>
            <p:spPr>
              <a:xfrm>
                <a:off x="4330680" y="2717758"/>
                <a:ext cx="4222482" cy="3185469"/>
              </a:xfrm>
              <a:prstGeom prst="roundRect">
                <a:avLst>
                  <a:gd name="adj" fmla="val 6392"/>
                </a:avLst>
              </a:prstGeom>
              <a:ln>
                <a:solidFill>
                  <a:schemeClr val="accent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0" name="Rectangle 79"/>
              <p:cNvSpPr/>
              <p:nvPr/>
            </p:nvSpPr>
            <p:spPr>
              <a:xfrm>
                <a:off x="4473295" y="4631389"/>
                <a:ext cx="1090919" cy="644040"/>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Extractor</a:t>
                </a:r>
              </a:p>
            </p:txBody>
          </p:sp>
          <p:sp>
            <p:nvSpPr>
              <p:cNvPr id="81" name="Rectangle 80"/>
              <p:cNvSpPr/>
              <p:nvPr/>
            </p:nvSpPr>
            <p:spPr>
              <a:xfrm>
                <a:off x="5766354" y="4631389"/>
                <a:ext cx="1214784" cy="626211"/>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Extractor</a:t>
                </a:r>
              </a:p>
            </p:txBody>
          </p:sp>
          <p:sp>
            <p:nvSpPr>
              <p:cNvPr id="83" name="Rectangle 82"/>
              <p:cNvSpPr/>
              <p:nvPr/>
            </p:nvSpPr>
            <p:spPr>
              <a:xfrm>
                <a:off x="4495800" y="3124200"/>
                <a:ext cx="1143094" cy="604109"/>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solidFill>
                      <a:srgbClr val="DDDDDD">
                        <a:lumMod val="10000"/>
                      </a:srgbClr>
                    </a:solidFill>
                    <a:latin typeface="Arial"/>
                  </a:rPr>
                  <a:t>Clowder</a:t>
                </a:r>
                <a:endParaRPr lang="en-US" sz="1400" b="1" dirty="0" smtClean="0">
                  <a:solidFill>
                    <a:srgbClr val="DDDDDD">
                      <a:lumMod val="10000"/>
                    </a:srgbClr>
                  </a:solidFill>
                  <a:latin typeface="Arial"/>
                </a:endParaRPr>
              </a:p>
            </p:txBody>
          </p:sp>
          <p:sp>
            <p:nvSpPr>
              <p:cNvPr id="84" name="Rectangle 83"/>
              <p:cNvSpPr/>
              <p:nvPr/>
            </p:nvSpPr>
            <p:spPr>
              <a:xfrm>
                <a:off x="5791200" y="3124200"/>
                <a:ext cx="1110839" cy="579246"/>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solidFill>
                      <a:srgbClr val="000000"/>
                    </a:solidFill>
                    <a:latin typeface="Arial"/>
                  </a:rPr>
                  <a:t>Clowder</a:t>
                </a:r>
                <a:endParaRPr lang="en-US" sz="1400" b="1" dirty="0" smtClean="0">
                  <a:solidFill>
                    <a:srgbClr val="000000"/>
                  </a:solidFill>
                  <a:latin typeface="Arial"/>
                </a:endParaRPr>
              </a:p>
            </p:txBody>
          </p:sp>
          <p:sp>
            <p:nvSpPr>
              <p:cNvPr id="88" name="Rectangle 87"/>
              <p:cNvSpPr/>
              <p:nvPr/>
            </p:nvSpPr>
            <p:spPr>
              <a:xfrm>
                <a:off x="4473295" y="2723502"/>
                <a:ext cx="3984905" cy="209488"/>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89" name="Group 88"/>
              <p:cNvGrpSpPr/>
              <p:nvPr/>
            </p:nvGrpSpPr>
            <p:grpSpPr>
              <a:xfrm>
                <a:off x="7239005" y="4267201"/>
                <a:ext cx="1219201" cy="1142999"/>
                <a:chOff x="7362603" y="3455026"/>
                <a:chExt cx="1168442" cy="1172152"/>
              </a:xfrm>
            </p:grpSpPr>
            <p:sp>
              <p:nvSpPr>
                <p:cNvPr id="112" name="Can 111"/>
                <p:cNvSpPr/>
                <p:nvPr/>
              </p:nvSpPr>
              <p:spPr>
                <a:xfrm>
                  <a:off x="7362603" y="3455026"/>
                  <a:ext cx="1032283" cy="88736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3" name="Can 112"/>
                <p:cNvSpPr/>
                <p:nvPr/>
              </p:nvSpPr>
              <p:spPr>
                <a:xfrm>
                  <a:off x="7508655" y="3689457"/>
                  <a:ext cx="1022390" cy="93772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rgbClr val="000000"/>
                      </a:solidFill>
                      <a:latin typeface="Arial"/>
                    </a:rPr>
                    <a:t>MongoDB</a:t>
                  </a:r>
                  <a:r>
                    <a:rPr lang="en-US" sz="1200" b="1" dirty="0" smtClean="0">
                      <a:solidFill>
                        <a:srgbClr val="000000"/>
                      </a:solidFill>
                      <a:latin typeface="Arial"/>
                    </a:rPr>
                    <a:t> (Data, Metadata)</a:t>
                  </a:r>
                  <a:endParaRPr lang="en-US" sz="1200" b="1" dirty="0">
                    <a:solidFill>
                      <a:srgbClr val="000000"/>
                    </a:solidFill>
                    <a:latin typeface="Arial"/>
                  </a:endParaRPr>
                </a:p>
              </p:txBody>
            </p:sp>
          </p:grpSp>
          <p:cxnSp>
            <p:nvCxnSpPr>
              <p:cNvPr id="93" name="Straight Arrow Connector 92"/>
              <p:cNvCxnSpPr>
                <a:endCxn id="81" idx="0"/>
              </p:cNvCxnSpPr>
              <p:nvPr/>
            </p:nvCxnSpPr>
            <p:spPr>
              <a:xfrm>
                <a:off x="637374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81" idx="3"/>
                <a:endCxn id="81" idx="3"/>
              </p:cNvCxnSpPr>
              <p:nvPr/>
            </p:nvCxnSpPr>
            <p:spPr>
              <a:xfrm>
                <a:off x="6981137" y="4944494"/>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4" idx="2"/>
              </p:cNvCxnSpPr>
              <p:nvPr/>
            </p:nvCxnSpPr>
            <p:spPr>
              <a:xfrm>
                <a:off x="6346619" y="3703446"/>
                <a:ext cx="6479" cy="41148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1" idx="3"/>
              </p:cNvCxnSpPr>
              <p:nvPr/>
            </p:nvCxnSpPr>
            <p:spPr>
              <a:xfrm>
                <a:off x="6981137" y="4944494"/>
                <a:ext cx="181343"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7162480" y="3610811"/>
                <a:ext cx="0" cy="133368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929164" y="3610810"/>
                <a:ext cx="2333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934200" y="3352800"/>
                <a:ext cx="838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112" idx="1"/>
              </p:cNvCxnSpPr>
              <p:nvPr/>
            </p:nvCxnSpPr>
            <p:spPr>
              <a:xfrm>
                <a:off x="7772399" y="3352800"/>
                <a:ext cx="5166" cy="91440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048550" y="3747917"/>
                <a:ext cx="6479" cy="35988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endCxn id="80" idx="0"/>
              </p:cNvCxnSpPr>
              <p:nvPr/>
            </p:nvCxnSpPr>
            <p:spPr>
              <a:xfrm>
                <a:off x="501875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473295" y="5475460"/>
                <a:ext cx="2003705" cy="461665"/>
              </a:xfrm>
              <a:prstGeom prst="rect">
                <a:avLst/>
              </a:prstGeom>
              <a:noFill/>
            </p:spPr>
            <p:txBody>
              <a:bodyPr wrap="square" rtlCol="0">
                <a:spAutoFit/>
              </a:bodyPr>
              <a:lstStyle/>
              <a:p>
                <a:r>
                  <a:rPr lang="en-US" b="1" dirty="0" smtClean="0">
                    <a:solidFill>
                      <a:srgbClr val="4E5782"/>
                    </a:solidFill>
                  </a:rPr>
                  <a:t>Extraction</a:t>
                </a:r>
                <a:r>
                  <a:rPr lang="en-US" b="1" dirty="0">
                    <a:solidFill>
                      <a:srgbClr val="4E5782"/>
                    </a:solidFill>
                  </a:rPr>
                  <a:t>s</a:t>
                </a:r>
              </a:p>
            </p:txBody>
          </p:sp>
          <p:sp>
            <p:nvSpPr>
              <p:cNvPr id="73" name="TextBox 72"/>
              <p:cNvSpPr txBox="1"/>
              <p:nvPr/>
            </p:nvSpPr>
            <p:spPr>
              <a:xfrm>
                <a:off x="5562600" y="3276600"/>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sp>
            <p:nvSpPr>
              <p:cNvPr id="76" name="TextBox 75"/>
              <p:cNvSpPr txBox="1"/>
              <p:nvPr/>
            </p:nvSpPr>
            <p:spPr>
              <a:xfrm>
                <a:off x="5514523" y="4787023"/>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grpSp>
        <p:sp>
          <p:nvSpPr>
            <p:cNvPr id="79" name="Can 78"/>
            <p:cNvSpPr/>
            <p:nvPr/>
          </p:nvSpPr>
          <p:spPr>
            <a:xfrm rot="16200000">
              <a:off x="4356715" y="1629375"/>
              <a:ext cx="246424" cy="5203274"/>
            </a:xfrm>
            <a:prstGeom prst="can">
              <a:avLst/>
            </a:prstGeom>
            <a:solidFill>
              <a:srgbClr val="FF6600"/>
            </a:solidFill>
            <a:ln>
              <a:solidFill>
                <a:srgbClr val="FF6600"/>
              </a:solidFill>
            </a:ln>
          </p:spPr>
          <p:style>
            <a:lnRef idx="2">
              <a:schemeClr val="accent6">
                <a:shade val="50000"/>
              </a:schemeClr>
            </a:lnRef>
            <a:fillRef idx="1">
              <a:schemeClr val="accent6"/>
            </a:fillRef>
            <a:effectRef idx="0">
              <a:schemeClr val="accent6"/>
            </a:effectRef>
            <a:fontRef idx="minor">
              <a:schemeClr val="lt1"/>
            </a:fontRef>
          </p:style>
          <p:txBody>
            <a:bodyPr vert="vert" anchor="ctr"/>
            <a:lstStyle/>
            <a:p>
              <a:pPr algn="ctr">
                <a:defRPr/>
              </a:pPr>
              <a:r>
                <a:rPr lang="en-US" sz="1400" b="1" dirty="0" err="1" smtClean="0">
                  <a:solidFill>
                    <a:srgbClr val="000000"/>
                  </a:solidFill>
                  <a:latin typeface="Arial"/>
                </a:rPr>
                <a:t>RabbitMQ</a:t>
              </a:r>
              <a:r>
                <a:rPr lang="en-US" sz="1400" b="1" dirty="0" smtClean="0">
                  <a:solidFill>
                    <a:srgbClr val="000000"/>
                  </a:solidFill>
                  <a:latin typeface="Arial"/>
                </a:rPr>
                <a:t> (Event Bus)</a:t>
              </a:r>
              <a:endParaRPr lang="en-US" sz="1400" b="1" i="1" dirty="0">
                <a:solidFill>
                  <a:srgbClr val="000000"/>
                </a:solidFill>
                <a:latin typeface="Arial"/>
              </a:endParaRPr>
            </a:p>
          </p:txBody>
        </p:sp>
        <p:sp>
          <p:nvSpPr>
            <p:cNvPr id="5" name="Rectangle 4"/>
            <p:cNvSpPr/>
            <p:nvPr/>
          </p:nvSpPr>
          <p:spPr>
            <a:xfrm>
              <a:off x="939150" y="1979805"/>
              <a:ext cx="7290450" cy="497271"/>
            </a:xfrm>
            <a:prstGeom prst="rect">
              <a:avLst/>
            </a:prstGeom>
            <a:solidFill>
              <a:srgbClr val="996633"/>
            </a:solidFill>
            <a:ln>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DDDDDD">
                      <a:lumMod val="10000"/>
                    </a:srgbClr>
                  </a:solidFill>
                  <a:latin typeface="Arial"/>
                </a:rPr>
                <a:t>Fence (API Gateway)</a:t>
              </a:r>
              <a:endParaRPr lang="en-US" sz="1600" b="1" dirty="0">
                <a:solidFill>
                  <a:srgbClr val="DDDDDD">
                    <a:lumMod val="10000"/>
                  </a:srgbClr>
                </a:solidFill>
                <a:latin typeface="Arial"/>
              </a:endParaRPr>
            </a:p>
          </p:txBody>
        </p:sp>
        <p:cxnSp>
          <p:nvCxnSpPr>
            <p:cNvPr id="61" name="Straight Arrow Connector 60"/>
            <p:cNvCxnSpPr/>
            <p:nvPr/>
          </p:nvCxnSpPr>
          <p:spPr>
            <a:xfrm flipV="1">
              <a:off x="2545164" y="1712255"/>
              <a:ext cx="0" cy="24493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6004924" y="1712255"/>
              <a:ext cx="0" cy="27146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5999662" y="1696949"/>
              <a:ext cx="1439339" cy="307777"/>
            </a:xfrm>
            <a:prstGeom prst="rect">
              <a:avLst/>
            </a:prstGeom>
            <a:noFill/>
          </p:spPr>
          <p:txBody>
            <a:bodyPr wrap="square" rtlCol="0">
              <a:spAutoFit/>
            </a:bodyPr>
            <a:lstStyle/>
            <a:p>
              <a:r>
                <a:rPr lang="en-US" sz="1400" b="1" dirty="0" smtClean="0">
                  <a:solidFill>
                    <a:srgbClr val="4E5782"/>
                  </a:solidFill>
                </a:rPr>
                <a:t>HTTP/HTTPS</a:t>
              </a:r>
              <a:endParaRPr lang="en-US" sz="1400" b="1" dirty="0">
                <a:solidFill>
                  <a:srgbClr val="4E5782"/>
                </a:solidFill>
              </a:endParaRPr>
            </a:p>
          </p:txBody>
        </p:sp>
        <p:cxnSp>
          <p:nvCxnSpPr>
            <p:cNvPr id="21" name="Straight Arrow Connector 20"/>
            <p:cNvCxnSpPr>
              <a:stCxn id="5" idx="2"/>
              <a:endCxn id="87" idx="0"/>
            </p:cNvCxnSpPr>
            <p:nvPr/>
          </p:nvCxnSpPr>
          <p:spPr>
            <a:xfrm flipH="1">
              <a:off x="2438401" y="2477076"/>
              <a:ext cx="2145974" cy="2406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77" idx="0"/>
            </p:cNvCxnSpPr>
            <p:nvPr/>
          </p:nvCxnSpPr>
          <p:spPr>
            <a:xfrm>
              <a:off x="4584375" y="2477076"/>
              <a:ext cx="2009946" cy="2406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14" name="Straight Arrow Connector 113"/>
          <p:cNvCxnSpPr/>
          <p:nvPr/>
        </p:nvCxnSpPr>
        <p:spPr>
          <a:xfrm>
            <a:off x="3048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51816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6477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6002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5029200" y="1143000"/>
            <a:ext cx="2209800" cy="7620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3" name="Rectangle 2"/>
          <p:cNvSpPr/>
          <p:nvPr/>
        </p:nvSpPr>
        <p:spPr>
          <a:xfrm>
            <a:off x="457200" y="2895600"/>
            <a:ext cx="3962400" cy="3124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838200" y="2133600"/>
            <a:ext cx="7543800" cy="6096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253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3" grpId="0" animBg="1"/>
      <p:bldP spid="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 b="46778"/>
          <a:stretch/>
        </p:blipFill>
        <p:spPr>
          <a:xfrm>
            <a:off x="23567" y="1263733"/>
            <a:ext cx="9109170" cy="4756067"/>
          </a:xfrm>
          <a:prstGeom prst="rect">
            <a:avLst/>
          </a:prstGeom>
        </p:spPr>
      </p:pic>
      <p:grpSp>
        <p:nvGrpSpPr>
          <p:cNvPr id="4" name="Group 3"/>
          <p:cNvGrpSpPr/>
          <p:nvPr/>
        </p:nvGrpSpPr>
        <p:grpSpPr>
          <a:xfrm>
            <a:off x="533400" y="1447800"/>
            <a:ext cx="6769100" cy="762000"/>
            <a:chOff x="533400" y="762000"/>
            <a:chExt cx="6769100" cy="762000"/>
          </a:xfrm>
        </p:grpSpPr>
        <p:sp>
          <p:nvSpPr>
            <p:cNvPr id="8" name="TextBox 7"/>
            <p:cNvSpPr txBox="1"/>
            <p:nvPr/>
          </p:nvSpPr>
          <p:spPr>
            <a:xfrm>
              <a:off x="5429871" y="943570"/>
              <a:ext cx="1872629" cy="338554"/>
            </a:xfrm>
            <a:prstGeom prst="rect">
              <a:avLst/>
            </a:prstGeom>
            <a:noFill/>
          </p:spPr>
          <p:txBody>
            <a:bodyPr wrap="none" rtlCol="0">
              <a:spAutoFit/>
            </a:bodyPr>
            <a:lstStyle/>
            <a:p>
              <a:r>
                <a:rPr lang="en-US" sz="1600" dirty="0"/>
                <a:t>Importing modules</a:t>
              </a:r>
            </a:p>
          </p:txBody>
        </p:sp>
        <p:sp>
          <p:nvSpPr>
            <p:cNvPr id="3" name="Rectangle 2"/>
            <p:cNvSpPr/>
            <p:nvPr/>
          </p:nvSpPr>
          <p:spPr>
            <a:xfrm>
              <a:off x="533400" y="762000"/>
              <a:ext cx="4876800" cy="7620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33400" y="2322706"/>
            <a:ext cx="7624540" cy="521257"/>
            <a:chOff x="533400" y="1636906"/>
            <a:chExt cx="7624540" cy="521257"/>
          </a:xfrm>
        </p:grpSpPr>
        <p:sp>
          <p:nvSpPr>
            <p:cNvPr id="24" name="TextBox 23"/>
            <p:cNvSpPr txBox="1"/>
            <p:nvPr/>
          </p:nvSpPr>
          <p:spPr>
            <a:xfrm>
              <a:off x="5410200" y="1734694"/>
              <a:ext cx="2747740" cy="338554"/>
            </a:xfrm>
            <a:prstGeom prst="rect">
              <a:avLst/>
            </a:prstGeom>
            <a:noFill/>
          </p:spPr>
          <p:txBody>
            <a:bodyPr wrap="none" rtlCol="0">
              <a:spAutoFit/>
            </a:bodyPr>
            <a:lstStyle/>
            <a:p>
              <a:r>
                <a:rPr lang="en-US" sz="1600" dirty="0"/>
                <a:t>Brown Dog service API URL</a:t>
              </a:r>
            </a:p>
          </p:txBody>
        </p:sp>
        <p:sp>
          <p:nvSpPr>
            <p:cNvPr id="25" name="Rectangle 24"/>
            <p:cNvSpPr/>
            <p:nvPr/>
          </p:nvSpPr>
          <p:spPr>
            <a:xfrm>
              <a:off x="533400" y="1636906"/>
              <a:ext cx="4876800" cy="52125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33400" y="2856836"/>
            <a:ext cx="8534400" cy="724563"/>
            <a:chOff x="533400" y="2171036"/>
            <a:chExt cx="8534400" cy="724563"/>
          </a:xfrm>
        </p:grpSpPr>
        <p:sp>
          <p:nvSpPr>
            <p:cNvPr id="12" name="TextBox 11"/>
            <p:cNvSpPr txBox="1"/>
            <p:nvPr/>
          </p:nvSpPr>
          <p:spPr>
            <a:xfrm>
              <a:off x="5426746" y="2286000"/>
              <a:ext cx="3641054" cy="584775"/>
            </a:xfrm>
            <a:prstGeom prst="rect">
              <a:avLst/>
            </a:prstGeom>
            <a:noFill/>
          </p:spPr>
          <p:txBody>
            <a:bodyPr wrap="square" rtlCol="0">
              <a:spAutoFit/>
            </a:bodyPr>
            <a:lstStyle/>
            <a:p>
              <a:r>
                <a:rPr lang="en-US" sz="1600" dirty="0"/>
                <a:t>Token for API authentication; </a:t>
              </a:r>
              <a:r>
                <a:rPr lang="en-US" sz="1600" dirty="0" smtClean="0"/>
                <a:t>obtain </a:t>
              </a:r>
              <a:r>
                <a:rPr lang="en-US" sz="1600" dirty="0"/>
                <a:t>this from previous </a:t>
              </a:r>
              <a:r>
                <a:rPr lang="en-US" sz="1600" dirty="0" smtClean="0"/>
                <a:t>tutorial</a:t>
              </a:r>
              <a:endParaRPr lang="en-US" sz="1600" dirty="0"/>
            </a:p>
          </p:txBody>
        </p:sp>
        <p:sp>
          <p:nvSpPr>
            <p:cNvPr id="26" name="Rectangle 25"/>
            <p:cNvSpPr/>
            <p:nvPr/>
          </p:nvSpPr>
          <p:spPr>
            <a:xfrm>
              <a:off x="533400" y="2171036"/>
              <a:ext cx="4876800" cy="72456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533400" y="3638443"/>
            <a:ext cx="8534400" cy="605535"/>
            <a:chOff x="533400" y="2952643"/>
            <a:chExt cx="8534400" cy="605535"/>
          </a:xfrm>
        </p:grpSpPr>
        <p:sp>
          <p:nvSpPr>
            <p:cNvPr id="15" name="TextBox 14"/>
            <p:cNvSpPr txBox="1"/>
            <p:nvPr/>
          </p:nvSpPr>
          <p:spPr>
            <a:xfrm>
              <a:off x="5105400" y="2973403"/>
              <a:ext cx="3962400" cy="584775"/>
            </a:xfrm>
            <a:prstGeom prst="rect">
              <a:avLst/>
            </a:prstGeom>
            <a:noFill/>
          </p:spPr>
          <p:txBody>
            <a:bodyPr wrap="square" rtlCol="0">
              <a:spAutoFit/>
            </a:bodyPr>
            <a:lstStyle/>
            <a:p>
              <a:r>
                <a:rPr lang="en-US" sz="1600" dirty="0"/>
                <a:t>The folder that contains files to convert</a:t>
              </a:r>
            </a:p>
            <a:p>
              <a:r>
                <a:rPr lang="en-US" sz="1600" b="1" dirty="0">
                  <a:latin typeface="Lucida Sans" panose="020B0602030504020204" pitchFamily="34" charset="0"/>
                </a:rPr>
                <a:t>~/</a:t>
              </a:r>
              <a:r>
                <a:rPr lang="en-US" sz="1600" b="1" dirty="0" err="1">
                  <a:latin typeface="Lucida Sans" panose="020B0602030504020204" pitchFamily="34" charset="0"/>
                </a:rPr>
                <a:t>git</a:t>
              </a:r>
              <a:r>
                <a:rPr lang="en-US" sz="1600" b="1" dirty="0">
                  <a:latin typeface="Lucida Sans" panose="020B0602030504020204" pitchFamily="34" charset="0"/>
                </a:rPr>
                <a:t>/….</a:t>
              </a:r>
            </a:p>
          </p:txBody>
        </p:sp>
        <p:sp>
          <p:nvSpPr>
            <p:cNvPr id="27" name="Rectangle 26"/>
            <p:cNvSpPr/>
            <p:nvPr/>
          </p:nvSpPr>
          <p:spPr>
            <a:xfrm>
              <a:off x="533400" y="2952643"/>
              <a:ext cx="4495800" cy="55255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533400" y="4163609"/>
            <a:ext cx="8599337" cy="865591"/>
            <a:chOff x="533400" y="3477809"/>
            <a:chExt cx="8599337" cy="865591"/>
          </a:xfrm>
        </p:grpSpPr>
        <p:sp>
          <p:nvSpPr>
            <p:cNvPr id="17" name="TextBox 16"/>
            <p:cNvSpPr txBox="1"/>
            <p:nvPr/>
          </p:nvSpPr>
          <p:spPr>
            <a:xfrm>
              <a:off x="6132663" y="3512403"/>
              <a:ext cx="3000074" cy="830997"/>
            </a:xfrm>
            <a:prstGeom prst="rect">
              <a:avLst/>
            </a:prstGeom>
            <a:noFill/>
          </p:spPr>
          <p:txBody>
            <a:bodyPr wrap="square" rtlCol="0">
              <a:spAutoFit/>
            </a:bodyPr>
            <a:lstStyle/>
            <a:p>
              <a:r>
                <a:rPr lang="en-US" sz="1600" dirty="0"/>
                <a:t>The folder that will contain output files</a:t>
              </a:r>
            </a:p>
            <a:p>
              <a:r>
                <a:rPr lang="en-US" sz="1600" b="1" dirty="0">
                  <a:latin typeface="Lucida Sans" panose="020B0602030504020204" pitchFamily="34" charset="0"/>
                </a:rPr>
                <a:t>~/</a:t>
              </a:r>
              <a:r>
                <a:rPr lang="en-US" sz="1600" b="1" dirty="0" err="1">
                  <a:latin typeface="Lucida Sans" panose="020B0602030504020204" pitchFamily="34" charset="0"/>
                </a:rPr>
                <a:t>git</a:t>
              </a:r>
              <a:r>
                <a:rPr lang="en-US" sz="1600" b="1" dirty="0">
                  <a:latin typeface="Lucida Sans" panose="020B0602030504020204" pitchFamily="34" charset="0"/>
                </a:rPr>
                <a:t>/….</a:t>
              </a:r>
            </a:p>
          </p:txBody>
        </p:sp>
        <p:sp>
          <p:nvSpPr>
            <p:cNvPr id="29" name="Rectangle 28"/>
            <p:cNvSpPr/>
            <p:nvPr/>
          </p:nvSpPr>
          <p:spPr>
            <a:xfrm>
              <a:off x="533400" y="3477809"/>
              <a:ext cx="5599263" cy="7877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41383" y="4902394"/>
            <a:ext cx="5488758" cy="553410"/>
            <a:chOff x="541383" y="4216594"/>
            <a:chExt cx="5488758" cy="553410"/>
          </a:xfrm>
        </p:grpSpPr>
        <p:sp>
          <p:nvSpPr>
            <p:cNvPr id="19" name="TextBox 18"/>
            <p:cNvSpPr txBox="1"/>
            <p:nvPr/>
          </p:nvSpPr>
          <p:spPr>
            <a:xfrm>
              <a:off x="3972741" y="4378917"/>
              <a:ext cx="2057400" cy="338554"/>
            </a:xfrm>
            <a:prstGeom prst="rect">
              <a:avLst/>
            </a:prstGeom>
            <a:noFill/>
          </p:spPr>
          <p:txBody>
            <a:bodyPr wrap="square" rtlCol="0">
              <a:spAutoFit/>
            </a:bodyPr>
            <a:lstStyle/>
            <a:p>
              <a:r>
                <a:rPr lang="en-US" sz="1600" dirty="0"/>
                <a:t>Target format </a:t>
              </a:r>
            </a:p>
          </p:txBody>
        </p:sp>
        <p:sp>
          <p:nvSpPr>
            <p:cNvPr id="30" name="Rectangle 29"/>
            <p:cNvSpPr/>
            <p:nvPr/>
          </p:nvSpPr>
          <p:spPr>
            <a:xfrm>
              <a:off x="541383" y="4216594"/>
              <a:ext cx="3421018" cy="55341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531043" y="5403271"/>
            <a:ext cx="5509968" cy="553410"/>
            <a:chOff x="531043" y="4717471"/>
            <a:chExt cx="5509968" cy="553410"/>
          </a:xfrm>
        </p:grpSpPr>
        <p:sp>
          <p:nvSpPr>
            <p:cNvPr id="31" name="Rectangle 30"/>
            <p:cNvSpPr/>
            <p:nvPr/>
          </p:nvSpPr>
          <p:spPr>
            <a:xfrm>
              <a:off x="531043" y="4717471"/>
              <a:ext cx="3421018" cy="55341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983611" y="4847807"/>
              <a:ext cx="2057400" cy="338554"/>
            </a:xfrm>
            <a:prstGeom prst="rect">
              <a:avLst/>
            </a:prstGeom>
            <a:noFill/>
          </p:spPr>
          <p:txBody>
            <a:bodyPr wrap="square" rtlCol="0">
              <a:spAutoFit/>
            </a:bodyPr>
            <a:lstStyle/>
            <a:p>
              <a:r>
                <a:rPr lang="en-US" sz="1600" dirty="0"/>
                <a:t>Create output folder</a:t>
              </a:r>
            </a:p>
          </p:txBody>
        </p:sp>
      </p:grpSp>
      <p:sp>
        <p:nvSpPr>
          <p:cNvPr id="6" name="Title 5"/>
          <p:cNvSpPr>
            <a:spLocks noGrp="1"/>
          </p:cNvSpPr>
          <p:nvPr>
            <p:ph type="title"/>
          </p:nvPr>
        </p:nvSpPr>
        <p:spPr/>
        <p:txBody>
          <a:bodyPr/>
          <a:lstStyle/>
          <a:p>
            <a:pPr algn="ctr"/>
            <a:r>
              <a:rPr lang="en-US" dirty="0" err="1" smtClean="0"/>
              <a:t>bd</a:t>
            </a:r>
            <a:r>
              <a:rPr lang="en-US" dirty="0" err="1"/>
              <a:t>-</a:t>
            </a:r>
            <a:r>
              <a:rPr lang="en-US" dirty="0" err="1" smtClean="0"/>
              <a:t>conversion.py</a:t>
            </a:r>
            <a:r>
              <a:rPr lang="en-US" dirty="0" smtClean="0"/>
              <a:t> - Parameters</a:t>
            </a:r>
            <a:endParaRPr lang="en-US" dirty="0"/>
          </a:p>
        </p:txBody>
      </p:sp>
      <p:cxnSp>
        <p:nvCxnSpPr>
          <p:cNvPr id="9" name="Straight Connector 8"/>
          <p:cNvCxnSpPr/>
          <p:nvPr/>
        </p:nvCxnSpPr>
        <p:spPr>
          <a:xfrm flipH="1">
            <a:off x="685800" y="3200400"/>
            <a:ext cx="990600"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4402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0-#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0-#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53221" b="-974"/>
          <a:stretch/>
        </p:blipFill>
        <p:spPr>
          <a:xfrm>
            <a:off x="0" y="914400"/>
            <a:ext cx="9109170" cy="4267200"/>
          </a:xfrm>
          <a:prstGeom prst="rect">
            <a:avLst/>
          </a:prstGeom>
        </p:spPr>
      </p:pic>
      <p:grpSp>
        <p:nvGrpSpPr>
          <p:cNvPr id="6" name="Group 5"/>
          <p:cNvGrpSpPr/>
          <p:nvPr/>
        </p:nvGrpSpPr>
        <p:grpSpPr>
          <a:xfrm>
            <a:off x="533400" y="575846"/>
            <a:ext cx="8458200" cy="871954"/>
            <a:chOff x="533400" y="423446"/>
            <a:chExt cx="8458200" cy="871954"/>
          </a:xfrm>
        </p:grpSpPr>
        <p:sp>
          <p:nvSpPr>
            <p:cNvPr id="7" name="TextBox 6"/>
            <p:cNvSpPr txBox="1"/>
            <p:nvPr/>
          </p:nvSpPr>
          <p:spPr>
            <a:xfrm>
              <a:off x="3886200" y="423446"/>
              <a:ext cx="3084499" cy="338554"/>
            </a:xfrm>
            <a:prstGeom prst="rect">
              <a:avLst/>
            </a:prstGeom>
            <a:noFill/>
          </p:spPr>
          <p:txBody>
            <a:bodyPr wrap="none" rtlCol="0">
              <a:spAutoFit/>
            </a:bodyPr>
            <a:lstStyle/>
            <a:p>
              <a:r>
                <a:rPr lang="en-US" sz="1600" dirty="0"/>
                <a:t>Create a list of files (not folders)</a:t>
              </a:r>
            </a:p>
          </p:txBody>
        </p:sp>
        <p:sp>
          <p:nvSpPr>
            <p:cNvPr id="8" name="Rectangle 7"/>
            <p:cNvSpPr/>
            <p:nvPr/>
          </p:nvSpPr>
          <p:spPr>
            <a:xfrm>
              <a:off x="533400" y="762000"/>
              <a:ext cx="8458200" cy="5334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33400" y="1457324"/>
            <a:ext cx="8310149" cy="3969754"/>
            <a:chOff x="533400" y="761999"/>
            <a:chExt cx="8310149" cy="3969754"/>
          </a:xfrm>
        </p:grpSpPr>
        <p:sp>
          <p:nvSpPr>
            <p:cNvPr id="10" name="TextBox 9"/>
            <p:cNvSpPr txBox="1"/>
            <p:nvPr/>
          </p:nvSpPr>
          <p:spPr>
            <a:xfrm>
              <a:off x="6356971" y="4393199"/>
              <a:ext cx="2486578" cy="338554"/>
            </a:xfrm>
            <a:prstGeom prst="rect">
              <a:avLst/>
            </a:prstGeom>
            <a:noFill/>
          </p:spPr>
          <p:txBody>
            <a:bodyPr wrap="none" rtlCol="0">
              <a:spAutoFit/>
            </a:bodyPr>
            <a:lstStyle/>
            <a:p>
              <a:r>
                <a:rPr lang="en-US" sz="1600" dirty="0"/>
                <a:t>Looping through each file</a:t>
              </a:r>
            </a:p>
          </p:txBody>
        </p:sp>
        <p:sp>
          <p:nvSpPr>
            <p:cNvPr id="11" name="Rectangle 10"/>
            <p:cNvSpPr/>
            <p:nvPr/>
          </p:nvSpPr>
          <p:spPr>
            <a:xfrm>
              <a:off x="533400" y="761999"/>
              <a:ext cx="7696200" cy="357187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742314" y="1581150"/>
            <a:ext cx="7513995" cy="584775"/>
            <a:chOff x="533399" y="1617856"/>
            <a:chExt cx="7513995" cy="584775"/>
          </a:xfrm>
        </p:grpSpPr>
        <p:sp>
          <p:nvSpPr>
            <p:cNvPr id="13" name="TextBox 12"/>
            <p:cNvSpPr txBox="1"/>
            <p:nvPr/>
          </p:nvSpPr>
          <p:spPr>
            <a:xfrm>
              <a:off x="5810884" y="1617856"/>
              <a:ext cx="2236510" cy="584775"/>
            </a:xfrm>
            <a:prstGeom prst="rect">
              <a:avLst/>
            </a:prstGeom>
            <a:noFill/>
          </p:spPr>
          <p:txBody>
            <a:bodyPr wrap="none" rtlCol="0">
              <a:spAutoFit/>
            </a:bodyPr>
            <a:lstStyle/>
            <a:p>
              <a:r>
                <a:rPr lang="en-US" sz="1600" dirty="0"/>
                <a:t>Split the file extension </a:t>
              </a:r>
            </a:p>
            <a:p>
              <a:r>
                <a:rPr lang="en-US" sz="1600" dirty="0"/>
                <a:t>from the full path</a:t>
              </a:r>
            </a:p>
          </p:txBody>
        </p:sp>
        <p:sp>
          <p:nvSpPr>
            <p:cNvPr id="14" name="Rectangle 13"/>
            <p:cNvSpPr/>
            <p:nvPr/>
          </p:nvSpPr>
          <p:spPr>
            <a:xfrm>
              <a:off x="533399" y="1636906"/>
              <a:ext cx="5277485" cy="52125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753705" y="2137890"/>
            <a:ext cx="7870928" cy="948210"/>
            <a:chOff x="533399" y="1636906"/>
            <a:chExt cx="7870928" cy="948210"/>
          </a:xfrm>
        </p:grpSpPr>
        <p:sp>
          <p:nvSpPr>
            <p:cNvPr id="16" name="TextBox 15"/>
            <p:cNvSpPr txBox="1"/>
            <p:nvPr/>
          </p:nvSpPr>
          <p:spPr>
            <a:xfrm>
              <a:off x="5993089" y="2000341"/>
              <a:ext cx="2411238" cy="584775"/>
            </a:xfrm>
            <a:prstGeom prst="rect">
              <a:avLst/>
            </a:prstGeom>
            <a:noFill/>
          </p:spPr>
          <p:txBody>
            <a:bodyPr wrap="none" rtlCol="0">
              <a:spAutoFit/>
            </a:bodyPr>
            <a:lstStyle/>
            <a:p>
              <a:r>
                <a:rPr lang="en-US" sz="1600" dirty="0"/>
                <a:t>Print out a message</a:t>
              </a:r>
            </a:p>
            <a:p>
              <a:r>
                <a:rPr lang="en-US" sz="1600" b="1" dirty="0">
                  <a:latin typeface="Lucida Sans" panose="020B0602030504020204" pitchFamily="34" charset="0"/>
                </a:rPr>
                <a:t>File: js.jpg, jpg to pdf</a:t>
              </a:r>
            </a:p>
          </p:txBody>
        </p:sp>
        <p:sp>
          <p:nvSpPr>
            <p:cNvPr id="17" name="Rectangle 16"/>
            <p:cNvSpPr/>
            <p:nvPr/>
          </p:nvSpPr>
          <p:spPr>
            <a:xfrm>
              <a:off x="533399" y="1636906"/>
              <a:ext cx="7399695" cy="36658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762000" y="2539425"/>
            <a:ext cx="7877749" cy="584775"/>
            <a:chOff x="533399" y="1617856"/>
            <a:chExt cx="7877749" cy="584775"/>
          </a:xfrm>
        </p:grpSpPr>
        <p:sp>
          <p:nvSpPr>
            <p:cNvPr id="19" name="TextBox 18"/>
            <p:cNvSpPr txBox="1"/>
            <p:nvPr/>
          </p:nvSpPr>
          <p:spPr>
            <a:xfrm>
              <a:off x="5810884" y="1617856"/>
              <a:ext cx="2600264" cy="584775"/>
            </a:xfrm>
            <a:prstGeom prst="rect">
              <a:avLst/>
            </a:prstGeom>
            <a:noFill/>
          </p:spPr>
          <p:txBody>
            <a:bodyPr wrap="none" rtlCol="0">
              <a:spAutoFit/>
            </a:bodyPr>
            <a:lstStyle/>
            <a:p>
              <a:r>
                <a:rPr lang="en-US" sz="1600" dirty="0"/>
                <a:t>Call </a:t>
              </a:r>
              <a:r>
                <a:rPr lang="en-US" sz="1600" dirty="0" err="1"/>
                <a:t>BrownDog</a:t>
              </a:r>
              <a:r>
                <a:rPr lang="en-US" sz="1600" dirty="0"/>
                <a:t> API to find </a:t>
              </a:r>
            </a:p>
            <a:p>
              <a:r>
                <a:rPr lang="en-US" sz="1600" dirty="0"/>
                <a:t>supported output format</a:t>
              </a:r>
            </a:p>
          </p:txBody>
        </p:sp>
        <p:sp>
          <p:nvSpPr>
            <p:cNvPr id="20" name="Rectangle 19"/>
            <p:cNvSpPr/>
            <p:nvPr/>
          </p:nvSpPr>
          <p:spPr>
            <a:xfrm>
              <a:off x="533399" y="1636906"/>
              <a:ext cx="5277485" cy="52125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53705" y="3114674"/>
            <a:ext cx="8249918" cy="797930"/>
            <a:chOff x="533399" y="1636906"/>
            <a:chExt cx="8249918" cy="797930"/>
          </a:xfrm>
        </p:grpSpPr>
        <p:sp>
          <p:nvSpPr>
            <p:cNvPr id="22" name="TextBox 21"/>
            <p:cNvSpPr txBox="1"/>
            <p:nvPr/>
          </p:nvSpPr>
          <p:spPr>
            <a:xfrm>
              <a:off x="6264679" y="1685129"/>
              <a:ext cx="2518638" cy="584775"/>
            </a:xfrm>
            <a:prstGeom prst="rect">
              <a:avLst/>
            </a:prstGeom>
            <a:noFill/>
          </p:spPr>
          <p:txBody>
            <a:bodyPr wrap="none" rtlCol="0">
              <a:spAutoFit/>
            </a:bodyPr>
            <a:lstStyle/>
            <a:p>
              <a:r>
                <a:rPr lang="en-US" sz="1600" dirty="0"/>
                <a:t>If the output format is not </a:t>
              </a:r>
            </a:p>
            <a:p>
              <a:r>
                <a:rPr lang="en-US" sz="1600" dirty="0"/>
                <a:t>supported, then Skip</a:t>
              </a:r>
            </a:p>
          </p:txBody>
        </p:sp>
        <p:sp>
          <p:nvSpPr>
            <p:cNvPr id="23" name="Rectangle 22"/>
            <p:cNvSpPr/>
            <p:nvPr/>
          </p:nvSpPr>
          <p:spPr>
            <a:xfrm>
              <a:off x="533399" y="1636906"/>
              <a:ext cx="5723295" cy="79793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762000" y="3979946"/>
            <a:ext cx="7962900" cy="584775"/>
            <a:chOff x="533399" y="1636906"/>
            <a:chExt cx="7962900" cy="584775"/>
          </a:xfrm>
        </p:grpSpPr>
        <p:sp>
          <p:nvSpPr>
            <p:cNvPr id="25" name="TextBox 24"/>
            <p:cNvSpPr txBox="1"/>
            <p:nvPr/>
          </p:nvSpPr>
          <p:spPr>
            <a:xfrm>
              <a:off x="6461768" y="1636906"/>
              <a:ext cx="2034531" cy="584775"/>
            </a:xfrm>
            <a:prstGeom prst="rect">
              <a:avLst/>
            </a:prstGeom>
            <a:noFill/>
          </p:spPr>
          <p:txBody>
            <a:bodyPr wrap="none" rtlCol="0">
              <a:spAutoFit/>
            </a:bodyPr>
            <a:lstStyle/>
            <a:p>
              <a:r>
                <a:rPr lang="en-US" sz="1600" dirty="0"/>
                <a:t>Create a full path of </a:t>
              </a:r>
            </a:p>
            <a:p>
              <a:r>
                <a:rPr lang="en-US" sz="1600" dirty="0"/>
                <a:t>output file</a:t>
              </a:r>
            </a:p>
          </p:txBody>
        </p:sp>
        <p:sp>
          <p:nvSpPr>
            <p:cNvPr id="26" name="Rectangle 25"/>
            <p:cNvSpPr/>
            <p:nvPr/>
          </p:nvSpPr>
          <p:spPr>
            <a:xfrm>
              <a:off x="533399" y="1636906"/>
              <a:ext cx="5867400" cy="54285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62000" y="4572000"/>
            <a:ext cx="7620000" cy="1326294"/>
            <a:chOff x="533399" y="1636906"/>
            <a:chExt cx="7620000" cy="1326294"/>
          </a:xfrm>
        </p:grpSpPr>
        <p:sp>
          <p:nvSpPr>
            <p:cNvPr id="28" name="TextBox 27"/>
            <p:cNvSpPr txBox="1"/>
            <p:nvPr/>
          </p:nvSpPr>
          <p:spPr>
            <a:xfrm>
              <a:off x="685799" y="2132203"/>
              <a:ext cx="7467600" cy="830997"/>
            </a:xfrm>
            <a:prstGeom prst="rect">
              <a:avLst/>
            </a:prstGeom>
            <a:noFill/>
          </p:spPr>
          <p:txBody>
            <a:bodyPr wrap="square" rtlCol="0">
              <a:spAutoFit/>
            </a:bodyPr>
            <a:lstStyle/>
            <a:p>
              <a:r>
                <a:rPr lang="en-US" sz="1600" dirty="0"/>
                <a:t>Call Brown Dog API to convert the file</a:t>
              </a:r>
            </a:p>
            <a:p>
              <a:r>
                <a:rPr lang="en-US" sz="1600" b="1" dirty="0" err="1">
                  <a:latin typeface="Lucida Sans" panose="020B0602030504020204" pitchFamily="34" charset="0"/>
                </a:rPr>
                <a:t>bd.convert</a:t>
              </a:r>
              <a:r>
                <a:rPr lang="en-US" sz="1600" b="1" dirty="0">
                  <a:latin typeface="Lucida Sans" panose="020B0602030504020204" pitchFamily="34" charset="0"/>
                </a:rPr>
                <a:t>(BD_API_URL, </a:t>
              </a:r>
              <a:r>
                <a:rPr lang="en-US" sz="1600" b="1" dirty="0" err="1">
                  <a:latin typeface="Lucida Sans" panose="020B0602030504020204" pitchFamily="34" charset="0"/>
                </a:rPr>
                <a:t>input_file</a:t>
              </a:r>
              <a:r>
                <a:rPr lang="en-US" sz="1600" b="1" dirty="0">
                  <a:latin typeface="Lucida Sans" panose="020B0602030504020204" pitchFamily="34" charset="0"/>
                </a:rPr>
                <a:t>, </a:t>
              </a:r>
              <a:r>
                <a:rPr lang="en-US" sz="1600" b="1" dirty="0" err="1">
                  <a:latin typeface="Lucida Sans" panose="020B0602030504020204" pitchFamily="34" charset="0"/>
                </a:rPr>
                <a:t>output_format</a:t>
              </a:r>
              <a:r>
                <a:rPr lang="en-US" sz="1600" b="1" dirty="0">
                  <a:latin typeface="Lucida Sans" panose="020B0602030504020204" pitchFamily="34" charset="0"/>
                </a:rPr>
                <a:t>, </a:t>
              </a:r>
              <a:r>
                <a:rPr lang="en-US" sz="1600" b="1" dirty="0" err="1">
                  <a:latin typeface="Lucida Sans" panose="020B0602030504020204" pitchFamily="34" charset="0"/>
                </a:rPr>
                <a:t>output_file</a:t>
              </a:r>
              <a:r>
                <a:rPr lang="en-US" sz="1600" b="1" dirty="0">
                  <a:latin typeface="Lucida Sans" panose="020B0602030504020204" pitchFamily="34" charset="0"/>
                </a:rPr>
                <a:t>, token, </a:t>
              </a:r>
              <a:r>
                <a:rPr lang="en-US" sz="1600" b="1" dirty="0" err="1">
                  <a:latin typeface="Lucida Sans" panose="020B0602030504020204" pitchFamily="34" charset="0"/>
                </a:rPr>
                <a:t>wait_time_in_sec</a:t>
              </a:r>
              <a:r>
                <a:rPr lang="en-US" sz="1600" b="1" dirty="0">
                  <a:latin typeface="Lucida Sans" panose="020B0602030504020204" pitchFamily="34" charset="0"/>
                </a:rPr>
                <a:t>, </a:t>
              </a:r>
              <a:r>
                <a:rPr lang="en-US" sz="1600" b="1" dirty="0" err="1">
                  <a:latin typeface="Lucida Sans" panose="020B0602030504020204" pitchFamily="34" charset="0"/>
                </a:rPr>
                <a:t>verbose_mode</a:t>
              </a:r>
              <a:r>
                <a:rPr lang="en-US" sz="1600" b="1" dirty="0">
                  <a:latin typeface="Lucida Sans" panose="020B0602030504020204" pitchFamily="34" charset="0"/>
                </a:rPr>
                <a:t>)</a:t>
              </a:r>
            </a:p>
          </p:txBody>
        </p:sp>
        <p:sp>
          <p:nvSpPr>
            <p:cNvPr id="29" name="Rectangle 28"/>
            <p:cNvSpPr/>
            <p:nvPr/>
          </p:nvSpPr>
          <p:spPr>
            <a:xfrm>
              <a:off x="533399" y="1636906"/>
              <a:ext cx="6553200" cy="54285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Slid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676400"/>
            <a:ext cx="4876800" cy="3657600"/>
          </a:xfrm>
          <a:prstGeom prst="rect">
            <a:avLst/>
          </a:prstGeom>
          <a:effectLst>
            <a:outerShdw blurRad="177800" dist="88900" dir="2700000" algn="tl" rotWithShape="0">
              <a:srgbClr val="000000">
                <a:alpha val="43000"/>
              </a:srgbClr>
            </a:outerShdw>
          </a:effectLst>
        </p:spPr>
      </p:pic>
      <p:sp>
        <p:nvSpPr>
          <p:cNvPr id="30" name="Title 5"/>
          <p:cNvSpPr txBox="1">
            <a:spLocks/>
          </p:cNvSpPr>
          <p:nvPr/>
        </p:nvSpPr>
        <p:spPr>
          <a:xfrm>
            <a:off x="457200" y="274638"/>
            <a:ext cx="8229600" cy="715962"/>
          </a:xfrm>
          <a:prstGeom prst="rect">
            <a:avLst/>
          </a:prstGeom>
        </p:spPr>
        <p:txBody>
          <a:bodyPr/>
          <a:lst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a:lstStyle>
          <a:p>
            <a:pPr algn="ctr"/>
            <a:r>
              <a:rPr lang="en-US" dirty="0" err="1" smtClean="0"/>
              <a:t>bd-conversion.py</a:t>
            </a:r>
            <a:r>
              <a:rPr lang="en-US" dirty="0" smtClean="0"/>
              <a:t> - Main</a:t>
            </a:r>
            <a:endParaRPr lang="en-US" dirty="0"/>
          </a:p>
        </p:txBody>
      </p:sp>
    </p:spTree>
    <p:extLst>
      <p:ext uri="{BB962C8B-B14F-4D97-AF65-F5344CB8AC3E}">
        <p14:creationId xmlns:p14="http://schemas.microsoft.com/office/powerpoint/2010/main" val="33160597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nodeType="clickEffect">
                                  <p:stCondLst>
                                    <p:cond delay="0"/>
                                  </p:stCondLst>
                                  <p:childTnLst>
                                    <p:animEffect transition="out" filter="checkerboard(across)">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0-#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0-#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0-#ppt_w/2"/>
                                          </p:val>
                                        </p:tav>
                                        <p:tav tm="100000">
                                          <p:val>
                                            <p:strVal val="#ppt_x"/>
                                          </p:val>
                                        </p:tav>
                                      </p:tavLst>
                                    </p:anim>
                                    <p:anim calcmode="lin" valueType="num">
                                      <p:cBhvr additive="base">
                                        <p:cTn id="43" dur="500" fill="hold"/>
                                        <p:tgtEl>
                                          <p:spTgt spid="18"/>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0-#ppt_w/2"/>
                                          </p:val>
                                        </p:tav>
                                        <p:tav tm="100000">
                                          <p:val>
                                            <p:strVal val="#ppt_x"/>
                                          </p:val>
                                        </p:tav>
                                      </p:tavLst>
                                    </p:anim>
                                    <p:anim calcmode="lin" valueType="num">
                                      <p:cBhvr additive="base">
                                        <p:cTn id="49" dur="500" fill="hold"/>
                                        <p:tgtEl>
                                          <p:spTgt spid="2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0-#ppt_w/2"/>
                                          </p:val>
                                        </p:tav>
                                        <p:tav tm="100000">
                                          <p:val>
                                            <p:strVal val="#ppt_x"/>
                                          </p:val>
                                        </p:tav>
                                      </p:tavLst>
                                    </p:anim>
                                    <p:anim calcmode="lin" valueType="num">
                                      <p:cBhvr additive="base">
                                        <p:cTn id="55" dur="500" fill="hold"/>
                                        <p:tgtEl>
                                          <p:spTgt spid="2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0-#ppt_w/2"/>
                                          </p:val>
                                        </p:tav>
                                        <p:tav tm="100000">
                                          <p:val>
                                            <p:strVal val="#ppt_x"/>
                                          </p:val>
                                        </p:tav>
                                      </p:tavLst>
                                    </p:anim>
                                    <p:anim calcmode="lin" valueType="num">
                                      <p:cBhvr additive="base">
                                        <p:cTn id="61" dur="500" fill="hold"/>
                                        <p:tgtEl>
                                          <p:spTgt spid="2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Brown Dog Keys and Tokens</a:t>
            </a:r>
          </a:p>
        </p:txBody>
      </p:sp>
      <p:sp>
        <p:nvSpPr>
          <p:cNvPr id="3" name="Content Placeholder 2"/>
          <p:cNvSpPr>
            <a:spLocks noGrp="1"/>
          </p:cNvSpPr>
          <p:nvPr>
            <p:ph idx="1"/>
          </p:nvPr>
        </p:nvSpPr>
        <p:spPr/>
        <p:txBody>
          <a:bodyPr/>
          <a:lstStyle/>
          <a:p>
            <a:r>
              <a:rPr lang="en-US" altLang="en-US" dirty="0"/>
              <a:t>For this example, you will need token to access the Brown Dog service.</a:t>
            </a:r>
          </a:p>
          <a:p>
            <a:r>
              <a:rPr lang="en-US" altLang="en-US" dirty="0"/>
              <a:t>If running on local installation of Brown Dog service, make sure, all </a:t>
            </a:r>
            <a:r>
              <a:rPr lang="en-US" altLang="en-US" dirty="0" err="1"/>
              <a:t>opencv</a:t>
            </a:r>
            <a:r>
              <a:rPr lang="en-US" altLang="en-US"/>
              <a:t> </a:t>
            </a:r>
            <a:r>
              <a:rPr lang="en-US" altLang="en-US" smtClean="0"/>
              <a:t>and </a:t>
            </a:r>
            <a:r>
              <a:rPr lang="en-US" altLang="en-US" dirty="0"/>
              <a:t>OCR extractors are running along with Clowder, </a:t>
            </a:r>
            <a:r>
              <a:rPr lang="en-US" altLang="en-US" dirty="0" err="1"/>
              <a:t>Rabbitmq</a:t>
            </a:r>
            <a:r>
              <a:rPr lang="en-US" altLang="en-US" dirty="0"/>
              <a:t>, </a:t>
            </a:r>
            <a:r>
              <a:rPr lang="en-US" altLang="en-US" dirty="0" err="1"/>
              <a:t>Mongodb</a:t>
            </a:r>
            <a:r>
              <a:rPr lang="en-US" altLang="en-US" dirty="0"/>
              <a:t>, fence, and </a:t>
            </a:r>
            <a:r>
              <a:rPr lang="en-US" altLang="en-US" dirty="0" err="1"/>
              <a:t>redis</a:t>
            </a:r>
            <a:r>
              <a:rPr lang="en-US" altLang="en-US" dirty="0"/>
              <a:t> server. </a:t>
            </a:r>
          </a:p>
          <a:p>
            <a:r>
              <a:rPr lang="en-US" altLang="en-US" dirty="0"/>
              <a:t>Obtain a token if you have not obtained one before</a:t>
            </a:r>
          </a:p>
        </p:txBody>
      </p:sp>
    </p:spTree>
    <p:extLst>
      <p:ext uri="{BB962C8B-B14F-4D97-AF65-F5344CB8AC3E}">
        <p14:creationId xmlns:p14="http://schemas.microsoft.com/office/powerpoint/2010/main" val="131264409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Hands On 1 – Start Editing</a:t>
            </a:r>
            <a:endParaRPr lang="en-US" dirty="0"/>
          </a:p>
        </p:txBody>
      </p:sp>
      <p:sp>
        <p:nvSpPr>
          <p:cNvPr id="3" name="Content Placeholder 2"/>
          <p:cNvSpPr>
            <a:spLocks noGrp="1"/>
          </p:cNvSpPr>
          <p:nvPr>
            <p:ph idx="1"/>
          </p:nvPr>
        </p:nvSpPr>
        <p:spPr>
          <a:xfrm>
            <a:off x="457200" y="1371600"/>
            <a:ext cx="8229600" cy="4724400"/>
          </a:xfrm>
        </p:spPr>
        <p:txBody>
          <a:bodyPr/>
          <a:lstStyle/>
          <a:p>
            <a:pPr marL="0" indent="0">
              <a:buNone/>
            </a:pPr>
            <a:r>
              <a:rPr lang="en-US" dirty="0" smtClean="0"/>
              <a:t>cd </a:t>
            </a:r>
            <a:r>
              <a:rPr lang="en-US" dirty="0"/>
              <a:t>/home/</a:t>
            </a:r>
            <a:r>
              <a:rPr lang="en-US" dirty="0" err="1"/>
              <a:t>ubuntu</a:t>
            </a:r>
            <a:r>
              <a:rPr lang="en-US" dirty="0"/>
              <a:t>/</a:t>
            </a:r>
            <a:r>
              <a:rPr lang="en-US" dirty="0" err="1"/>
              <a:t>git</a:t>
            </a:r>
            <a:r>
              <a:rPr lang="en-US" dirty="0"/>
              <a:t>/</a:t>
            </a:r>
            <a:r>
              <a:rPr lang="en-US" dirty="0" err="1"/>
              <a:t>bd</a:t>
            </a:r>
            <a:r>
              <a:rPr lang="en-US" dirty="0"/>
              <a:t>-tutorial-problems/04-</a:t>
            </a:r>
            <a:r>
              <a:rPr lang="en-US" dirty="0" smtClean="0"/>
              <a:t>Conversions</a:t>
            </a:r>
          </a:p>
          <a:p>
            <a:pPr marL="0" indent="0">
              <a:buNone/>
            </a:pPr>
            <a:r>
              <a:rPr lang="en-US" dirty="0" err="1" smtClean="0"/>
              <a:t>nano</a:t>
            </a:r>
            <a:r>
              <a:rPr lang="en-US" dirty="0"/>
              <a:t> </a:t>
            </a:r>
            <a:r>
              <a:rPr lang="en-US" dirty="0" err="1"/>
              <a:t>bd-conversion.py</a:t>
            </a:r>
            <a:endParaRPr lang="en-US" dirty="0"/>
          </a:p>
        </p:txBody>
      </p:sp>
    </p:spTree>
    <p:extLst>
      <p:ext uri="{BB962C8B-B14F-4D97-AF65-F5344CB8AC3E}">
        <p14:creationId xmlns:p14="http://schemas.microsoft.com/office/powerpoint/2010/main" val="35572823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Hands On 2 - Parameters</a:t>
            </a:r>
            <a:endParaRPr lang="en-US" dirty="0"/>
          </a:p>
        </p:txBody>
      </p:sp>
      <p:pic>
        <p:nvPicPr>
          <p:cNvPr id="4" name="Content Placeholder 3" descr="convert4.tiff"/>
          <p:cNvPicPr>
            <a:picLocks noGrp="1" noChangeAspect="1"/>
          </p:cNvPicPr>
          <p:nvPr>
            <p:ph idx="1"/>
          </p:nvPr>
        </p:nvPicPr>
        <p:blipFill>
          <a:blip r:embed="rId2">
            <a:extLst>
              <a:ext uri="{28A0092B-C50C-407E-A947-70E740481C1C}">
                <a14:useLocalDpi xmlns:a14="http://schemas.microsoft.com/office/drawing/2010/main" val="0"/>
              </a:ext>
            </a:extLst>
          </a:blip>
          <a:srcRect l="-19060" r="-19060"/>
          <a:stretch>
            <a:fillRect/>
          </a:stretch>
        </p:blipFill>
        <p:spPr>
          <a:xfrm>
            <a:off x="-604684" y="990600"/>
            <a:ext cx="10220632" cy="5867400"/>
          </a:xfrm>
        </p:spPr>
      </p:pic>
      <p:sp>
        <p:nvSpPr>
          <p:cNvPr id="5" name="Rectangle 4"/>
          <p:cNvSpPr/>
          <p:nvPr/>
        </p:nvSpPr>
        <p:spPr>
          <a:xfrm>
            <a:off x="838200" y="2362200"/>
            <a:ext cx="6477000" cy="5334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38200" y="3581400"/>
            <a:ext cx="6477000" cy="457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38200" y="5029200"/>
            <a:ext cx="7315200" cy="457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38200" y="5715000"/>
            <a:ext cx="2667000" cy="457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14400" y="2514600"/>
            <a:ext cx="6248400" cy="338554"/>
          </a:xfrm>
          <a:prstGeom prst="rect">
            <a:avLst/>
          </a:prstGeom>
          <a:solidFill>
            <a:schemeClr val="bg1"/>
          </a:solidFill>
        </p:spPr>
        <p:txBody>
          <a:bodyPr wrap="square" rtlCol="0">
            <a:spAutoFit/>
          </a:bodyPr>
          <a:lstStyle/>
          <a:p>
            <a:r>
              <a:rPr lang="nl-NL" sz="1600" dirty="0">
                <a:solidFill>
                  <a:schemeClr val="bg2">
                    <a:lumMod val="10000"/>
                  </a:schemeClr>
                </a:solidFill>
              </a:rPr>
              <a:t>token=“e474f26b-3102-41e9-90f3-fd38cee9faf1”</a:t>
            </a:r>
            <a:endParaRPr lang="en-US" sz="1600" dirty="0">
              <a:solidFill>
                <a:schemeClr val="bg2">
                  <a:lumMod val="10000"/>
                </a:schemeClr>
              </a:solidFill>
            </a:endParaRPr>
          </a:p>
        </p:txBody>
      </p:sp>
      <p:sp>
        <p:nvSpPr>
          <p:cNvPr id="10" name="TextBox 9"/>
          <p:cNvSpPr txBox="1"/>
          <p:nvPr/>
        </p:nvSpPr>
        <p:spPr>
          <a:xfrm>
            <a:off x="914400" y="3657600"/>
            <a:ext cx="6248400" cy="338554"/>
          </a:xfrm>
          <a:prstGeom prst="rect">
            <a:avLst/>
          </a:prstGeom>
          <a:solidFill>
            <a:schemeClr val="bg1"/>
          </a:solidFill>
        </p:spPr>
        <p:txBody>
          <a:bodyPr wrap="square" rtlCol="0">
            <a:spAutoFit/>
          </a:bodyPr>
          <a:lstStyle/>
          <a:p>
            <a:r>
              <a:rPr lang="en-US" sz="1600" dirty="0" err="1">
                <a:solidFill>
                  <a:srgbClr val="161616"/>
                </a:solidFill>
              </a:rPr>
              <a:t>input_path</a:t>
            </a:r>
            <a:r>
              <a:rPr lang="en-US" sz="1600" dirty="0">
                <a:solidFill>
                  <a:srgbClr val="161616"/>
                </a:solidFill>
              </a:rPr>
              <a:t>=“/home/</a:t>
            </a:r>
            <a:r>
              <a:rPr lang="en-US" sz="1600" dirty="0" err="1">
                <a:solidFill>
                  <a:srgbClr val="161616"/>
                </a:solidFill>
              </a:rPr>
              <a:t>ubuntu</a:t>
            </a:r>
            <a:r>
              <a:rPr lang="en-US" sz="1600" dirty="0">
                <a:solidFill>
                  <a:srgbClr val="161616"/>
                </a:solidFill>
              </a:rPr>
              <a:t>/</a:t>
            </a:r>
            <a:r>
              <a:rPr lang="en-US" sz="1600" dirty="0" err="1">
                <a:solidFill>
                  <a:srgbClr val="161616"/>
                </a:solidFill>
              </a:rPr>
              <a:t>git</a:t>
            </a:r>
            <a:r>
              <a:rPr lang="en-US" sz="1600" dirty="0">
                <a:solidFill>
                  <a:srgbClr val="161616"/>
                </a:solidFill>
              </a:rPr>
              <a:t>/</a:t>
            </a:r>
            <a:r>
              <a:rPr lang="en-US" sz="1600" dirty="0" err="1" smtClean="0">
                <a:solidFill>
                  <a:srgbClr val="161616"/>
                </a:solidFill>
              </a:rPr>
              <a:t>samplefiles</a:t>
            </a:r>
            <a:r>
              <a:rPr lang="en-US" sz="1600" dirty="0" smtClean="0">
                <a:solidFill>
                  <a:srgbClr val="161616"/>
                </a:solidFill>
              </a:rPr>
              <a:t>/conversion/”</a:t>
            </a:r>
            <a:endParaRPr lang="en-US" sz="1600" dirty="0">
              <a:solidFill>
                <a:srgbClr val="161616"/>
              </a:solidFill>
            </a:endParaRPr>
          </a:p>
        </p:txBody>
      </p:sp>
      <p:sp>
        <p:nvSpPr>
          <p:cNvPr id="11" name="TextBox 10"/>
          <p:cNvSpPr txBox="1"/>
          <p:nvPr/>
        </p:nvSpPr>
        <p:spPr>
          <a:xfrm>
            <a:off x="914400" y="5105400"/>
            <a:ext cx="7543800" cy="307777"/>
          </a:xfrm>
          <a:prstGeom prst="rect">
            <a:avLst/>
          </a:prstGeom>
          <a:solidFill>
            <a:schemeClr val="bg1"/>
          </a:solidFill>
        </p:spPr>
        <p:txBody>
          <a:bodyPr wrap="square" rtlCol="0">
            <a:spAutoFit/>
          </a:bodyPr>
          <a:lstStyle/>
          <a:p>
            <a:r>
              <a:rPr lang="en-US" sz="1400" dirty="0" err="1">
                <a:solidFill>
                  <a:srgbClr val="161616"/>
                </a:solidFill>
              </a:rPr>
              <a:t>ouput_path</a:t>
            </a:r>
            <a:r>
              <a:rPr lang="en-US" sz="1400" dirty="0">
                <a:solidFill>
                  <a:srgbClr val="161616"/>
                </a:solidFill>
              </a:rPr>
              <a:t> = “/home/</a:t>
            </a:r>
            <a:r>
              <a:rPr lang="en-US" sz="1400" dirty="0" err="1">
                <a:solidFill>
                  <a:srgbClr val="161616"/>
                </a:solidFill>
              </a:rPr>
              <a:t>ubuntu</a:t>
            </a:r>
            <a:r>
              <a:rPr lang="en-US" sz="1400" dirty="0">
                <a:solidFill>
                  <a:srgbClr val="161616"/>
                </a:solidFill>
              </a:rPr>
              <a:t>/</a:t>
            </a:r>
            <a:r>
              <a:rPr lang="en-US" sz="1400" dirty="0" err="1">
                <a:solidFill>
                  <a:srgbClr val="161616"/>
                </a:solidFill>
              </a:rPr>
              <a:t>git</a:t>
            </a:r>
            <a:r>
              <a:rPr lang="en-US" sz="1400" dirty="0">
                <a:solidFill>
                  <a:srgbClr val="161616"/>
                </a:solidFill>
              </a:rPr>
              <a:t>/</a:t>
            </a:r>
            <a:r>
              <a:rPr lang="en-US" sz="1400" dirty="0" err="1">
                <a:solidFill>
                  <a:srgbClr val="161616"/>
                </a:solidFill>
              </a:rPr>
              <a:t>bd</a:t>
            </a:r>
            <a:r>
              <a:rPr lang="en-US" sz="1400" dirty="0">
                <a:solidFill>
                  <a:srgbClr val="161616"/>
                </a:solidFill>
              </a:rPr>
              <a:t>-tutorial-problems/04-Conversions/“+</a:t>
            </a:r>
            <a:r>
              <a:rPr lang="en-US" sz="1400" dirty="0" err="1">
                <a:solidFill>
                  <a:srgbClr val="161616"/>
                </a:solidFill>
              </a:rPr>
              <a:t>str</a:t>
            </a:r>
            <a:r>
              <a:rPr lang="en-US" sz="1400" dirty="0">
                <a:solidFill>
                  <a:srgbClr val="161616"/>
                </a:solidFill>
              </a:rPr>
              <a:t>(</a:t>
            </a:r>
            <a:r>
              <a:rPr lang="en-US" sz="1400" dirty="0" err="1">
                <a:solidFill>
                  <a:srgbClr val="161616"/>
                </a:solidFill>
              </a:rPr>
              <a:t>int</a:t>
            </a:r>
            <a:r>
              <a:rPr lang="en-US" sz="1400" dirty="0">
                <a:solidFill>
                  <a:srgbClr val="161616"/>
                </a:solidFill>
              </a:rPr>
              <a:t>(</a:t>
            </a:r>
            <a:r>
              <a:rPr lang="en-US" sz="1400" dirty="0" err="1">
                <a:solidFill>
                  <a:srgbClr val="161616"/>
                </a:solidFill>
              </a:rPr>
              <a:t>time.time</a:t>
            </a:r>
            <a:r>
              <a:rPr lang="en-US" sz="1400" dirty="0">
                <a:solidFill>
                  <a:srgbClr val="161616"/>
                </a:solidFill>
              </a:rPr>
              <a:t>())</a:t>
            </a:r>
            <a:r>
              <a:rPr lang="en-US" sz="1400" dirty="0" smtClean="0">
                <a:solidFill>
                  <a:srgbClr val="161616"/>
                </a:solidFill>
              </a:rPr>
              <a:t>)</a:t>
            </a:r>
            <a:endParaRPr lang="en-US" sz="1400" dirty="0">
              <a:solidFill>
                <a:srgbClr val="161616"/>
              </a:solidFill>
            </a:endParaRPr>
          </a:p>
        </p:txBody>
      </p:sp>
    </p:spTree>
    <p:extLst>
      <p:ext uri="{BB962C8B-B14F-4D97-AF65-F5344CB8AC3E}">
        <p14:creationId xmlns:p14="http://schemas.microsoft.com/office/powerpoint/2010/main" val="6813883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xit" presetSubtype="10" fill="hold" grpId="1" nodeType="clickEffect">
                                  <p:stCondLst>
                                    <p:cond delay="0"/>
                                  </p:stCondLst>
                                  <p:childTnLst>
                                    <p:animEffect transition="out" filter="checkerboard(across)">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 presetClass="exit" presetSubtype="10" fill="hold" grpId="1" nodeType="clickEffect">
                                  <p:stCondLst>
                                    <p:cond delay="0"/>
                                  </p:stCondLst>
                                  <p:childTnLst>
                                    <p:animEffect transition="out" filter="checkerboard(across)">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 presetClass="exit" presetSubtype="10" fill="hold" grpId="1" nodeType="clickEffect">
                                  <p:stCondLst>
                                    <p:cond delay="0"/>
                                  </p:stCondLst>
                                  <p:childTnLst>
                                    <p:animEffect transition="out" filter="checkerboard(across)">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500" fill="hold"/>
                                        <p:tgtEl>
                                          <p:spTgt spid="8"/>
                                        </p:tgtEl>
                                        <p:attrNameLst>
                                          <p:attrName>ppt_x</p:attrName>
                                        </p:attrNameLst>
                                      </p:cBhvr>
                                      <p:tavLst>
                                        <p:tav tm="0">
                                          <p:val>
                                            <p:strVal val="#ppt_x"/>
                                          </p:val>
                                        </p:tav>
                                        <p:tav tm="100000">
                                          <p:val>
                                            <p:strVal val="#ppt_x"/>
                                          </p:val>
                                        </p:tav>
                                      </p:tavLst>
                                    </p:anim>
                                    <p:anim calcmode="lin" valueType="num">
                                      <p:cBhvr additive="base">
                                        <p:cTn id="5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9" grpId="0" animBg="1"/>
      <p:bldP spid="10" grpId="0" animBg="1"/>
      <p:bldP spid="11" grpId="0" animBg="1"/>
    </p:bldLst>
  </p:timing>
</p:sld>
</file>

<file path=ppt/theme/theme1.xml><?xml version="1.0" encoding="utf-8"?>
<a:theme xmlns:a="http://schemas.openxmlformats.org/drawingml/2006/main" name="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ncsa-template</Template>
  <TotalTime>10390</TotalTime>
  <Words>1363</Words>
  <Application>Microsoft Macintosh PowerPoint</Application>
  <PresentationFormat>On-screen Show (4:3)</PresentationFormat>
  <Paragraphs>152</Paragraphs>
  <Slides>16</Slides>
  <Notes>2</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ncsa-template</vt:lpstr>
      <vt:lpstr>3_ncsa-template</vt:lpstr>
      <vt:lpstr>DIBBs Brown Dog   Conversions</vt:lpstr>
      <vt:lpstr>Conversions - Outline</vt:lpstr>
      <vt:lpstr>The Problem – Files You can’t Open</vt:lpstr>
      <vt:lpstr>Brown Dog Architecture</vt:lpstr>
      <vt:lpstr>bd-conversion.py - Parameters</vt:lpstr>
      <vt:lpstr>PowerPoint Presentation</vt:lpstr>
      <vt:lpstr>Brown Dog Keys and Tokens</vt:lpstr>
      <vt:lpstr>Hands On 1 – Start Editing</vt:lpstr>
      <vt:lpstr>Hands On 2 - Parameters</vt:lpstr>
      <vt:lpstr>Hands On 3 – Main Loop</vt:lpstr>
      <vt:lpstr>PowerPoint Presentation</vt:lpstr>
      <vt:lpstr>PowerPoint Presentation</vt:lpstr>
      <vt:lpstr>Without bd.py: bd-conversion-no-bd.py</vt:lpstr>
      <vt:lpstr>bd.py</vt:lpstr>
      <vt:lpstr>Hands-on Exercise</vt:lpstr>
      <vt:lpstr>Hands-on Exercise</vt:lpstr>
    </vt:vector>
  </TitlesOfParts>
  <Company>NCSA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Blake Harvey</dc:creator>
  <cp:lastModifiedBy>Marcuss Slavenas</cp:lastModifiedBy>
  <cp:revision>413</cp:revision>
  <dcterms:created xsi:type="dcterms:W3CDTF">2012-11-08T17:33:43Z</dcterms:created>
  <dcterms:modified xsi:type="dcterms:W3CDTF">2016-07-18T16:50:37Z</dcterms:modified>
</cp:coreProperties>
</file>